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9"/>
  </p:notesMasterIdLst>
  <p:sldIdLst>
    <p:sldId id="256" r:id="rId2"/>
    <p:sldId id="289" r:id="rId3"/>
    <p:sldId id="290" r:id="rId4"/>
    <p:sldId id="291" r:id="rId5"/>
    <p:sldId id="292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4B49-CFC9-43CA-9C9E-1F652C2449AD}" type="datetimeFigureOut">
              <a:rPr lang="de-DE" smtClean="0"/>
              <a:t>15.11.2023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057AA-A5E0-4400-8BA0-368D0E1A6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85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imagen de diapositiva 1">
            <a:extLst>
              <a:ext uri="{FF2B5EF4-FFF2-40B4-BE49-F238E27FC236}">
                <a16:creationId xmlns:a16="http://schemas.microsoft.com/office/drawing/2014/main" id="{10435E5B-B963-3FCC-4B0A-D587BFD92A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Marcador de notas 2">
            <a:extLst>
              <a:ext uri="{FF2B5EF4-FFF2-40B4-BE49-F238E27FC236}">
                <a16:creationId xmlns:a16="http://schemas.microsoft.com/office/drawing/2014/main" id="{9F335B9A-B0BE-1F4F-D808-F32826FC0F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25604" name="Marcador de número de diapositiva 3">
            <a:extLst>
              <a:ext uri="{FF2B5EF4-FFF2-40B4-BE49-F238E27FC236}">
                <a16:creationId xmlns:a16="http://schemas.microsoft.com/office/drawing/2014/main" id="{A72D3D92-1CBE-A1DF-1B22-CF9FFDA932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fld id="{CF12735F-05A2-4D1E-BE62-D6D22B6E40CF}" type="slidenum">
              <a:rPr lang="es-ES" altLang="es-ES"/>
              <a:pPr/>
              <a:t>5</a:t>
            </a:fld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57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65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271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AD427E4-3B83-9204-E30B-F0FB1A51157C}"/>
              </a:ext>
            </a:extLst>
          </p:cNvPr>
          <p:cNvSpPr/>
          <p:nvPr userDrawn="1"/>
        </p:nvSpPr>
        <p:spPr>
          <a:xfrm>
            <a:off x="0" y="1221317"/>
            <a:ext cx="9144000" cy="5636683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z="1800">
              <a:solidFill>
                <a:srgbClr val="FFFFFF"/>
              </a:solidFill>
              <a:latin typeface="Malgun Gothic" panose="020B0503020000020004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altLang="ko-KR" dirty="0"/>
              <a:t>Haga clic para modificar el estilo de título del patrón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5622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508D3D-EF2A-0FC5-D085-561DF6B963A0}"/>
              </a:ext>
            </a:extLst>
          </p:cNvPr>
          <p:cNvSpPr/>
          <p:nvPr userDrawn="1"/>
        </p:nvSpPr>
        <p:spPr>
          <a:xfrm>
            <a:off x="0" y="1221317"/>
            <a:ext cx="9144000" cy="5636683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z="1800">
              <a:solidFill>
                <a:srgbClr val="FFFFFF"/>
              </a:solidFill>
              <a:latin typeface="Malgun Gothic" panose="020B0503020000020004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altLang="ko-KR" dirty="0"/>
              <a:t>Haga clic para modificar el estilo de título del patrón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25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508D3D-EF2A-0FC5-D085-561DF6B963A0}"/>
              </a:ext>
            </a:extLst>
          </p:cNvPr>
          <p:cNvSpPr/>
          <p:nvPr userDrawn="1"/>
        </p:nvSpPr>
        <p:spPr>
          <a:xfrm>
            <a:off x="0" y="1221317"/>
            <a:ext cx="9144000" cy="5636683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z="1800">
              <a:solidFill>
                <a:srgbClr val="FFFFFF"/>
              </a:solidFill>
              <a:latin typeface="Malgun Gothic" panose="020B0503020000020004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altLang="ko-KR" dirty="0"/>
              <a:t>Haga clic para modificar el estilo de título del patrón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492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508D3D-EF2A-0FC5-D085-561DF6B963A0}"/>
              </a:ext>
            </a:extLst>
          </p:cNvPr>
          <p:cNvSpPr/>
          <p:nvPr userDrawn="1"/>
        </p:nvSpPr>
        <p:spPr>
          <a:xfrm>
            <a:off x="0" y="1221317"/>
            <a:ext cx="9144000" cy="5636683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z="1800">
              <a:solidFill>
                <a:srgbClr val="FFFFFF"/>
              </a:solidFill>
              <a:latin typeface="Malgun Gothic" panose="020B0503020000020004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altLang="ko-KR" dirty="0"/>
              <a:t>Haga clic para modificar el estilo de título del patrón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65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508D3D-EF2A-0FC5-D085-561DF6B963A0}"/>
              </a:ext>
            </a:extLst>
          </p:cNvPr>
          <p:cNvSpPr/>
          <p:nvPr userDrawn="1"/>
        </p:nvSpPr>
        <p:spPr>
          <a:xfrm>
            <a:off x="0" y="1221317"/>
            <a:ext cx="9144000" cy="5636683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z="1800">
              <a:solidFill>
                <a:srgbClr val="FFFFFF"/>
              </a:solidFill>
              <a:latin typeface="Malgun Gothic" panose="020B0503020000020004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altLang="ko-KR" dirty="0"/>
              <a:t>Haga clic para modificar el estilo de título del patrón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349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98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051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080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486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28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16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52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865" r:id="rId12"/>
    <p:sldLayoutId id="2147483956" r:id="rId13"/>
    <p:sldLayoutId id="2147483957" r:id="rId14"/>
    <p:sldLayoutId id="2147483958" r:id="rId15"/>
    <p:sldLayoutId id="2147483959" r:id="rId16"/>
  </p:sldLayoutIdLst>
  <p:transition>
    <p:randomBar dir="vert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4864"/>
            <a:ext cx="7772400" cy="609600"/>
          </a:xfrm>
        </p:spPr>
        <p:txBody>
          <a:bodyPr>
            <a:normAutofit/>
          </a:bodyPr>
          <a:lstStyle/>
          <a:p>
            <a:r>
              <a:rPr lang="sl-SI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STEIGERUNG DES ADJEKTIVS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8E3B2DA-C939-3B91-BF77-7B7B56B0A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2892"/>
            <a:ext cx="30972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F875FA-1F1E-1D33-D229-A720EC951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923569"/>
            <a:ext cx="69992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lgerian" panose="04020705040A02060702" pitchFamily="82" charset="0"/>
              </a:rPr>
              <a:t>7. </a:t>
            </a:r>
            <a:r>
              <a:rPr lang="en-US" altLang="en-US" sz="2800" dirty="0" err="1">
                <a:latin typeface="Algerian" panose="04020705040A02060702" pitchFamily="82" charset="0"/>
              </a:rPr>
              <a:t>Klasse</a:t>
            </a:r>
            <a:r>
              <a:rPr lang="en-US" altLang="en-US" sz="2800" dirty="0">
                <a:latin typeface="Algerian" panose="04020705040A02060702" pitchFamily="82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Algerian" panose="04020705040A02060702" pitchFamily="82" charset="0"/>
              </a:rPr>
              <a:t>Lektion</a:t>
            </a:r>
            <a:r>
              <a:rPr lang="en-US" altLang="en-US" sz="2800" dirty="0">
                <a:latin typeface="Algerian" panose="04020705040A02060702" pitchFamily="82" charset="0"/>
              </a:rPr>
              <a:t> 27 : Eine </a:t>
            </a:r>
            <a:r>
              <a:rPr lang="en-US" altLang="en-US" sz="2800" dirty="0" err="1">
                <a:latin typeface="Algerian" panose="04020705040A02060702" pitchFamily="82" charset="0"/>
              </a:rPr>
              <a:t>doofe</a:t>
            </a:r>
            <a:r>
              <a:rPr lang="en-US" altLang="en-US" sz="2800" dirty="0">
                <a:latin typeface="Algerian" panose="04020705040A02060702" pitchFamily="82" charset="0"/>
              </a:rPr>
              <a:t> </a:t>
            </a:r>
            <a:r>
              <a:rPr lang="en-US" altLang="en-US" sz="2800" dirty="0" err="1">
                <a:latin typeface="Algerian" panose="04020705040A02060702" pitchFamily="82" charset="0"/>
              </a:rPr>
              <a:t>Begegnung</a:t>
            </a:r>
            <a:endParaRPr lang="de-DE" altLang="en-US" sz="2800" dirty="0">
              <a:latin typeface="Algerian" panose="04020705040A020607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48F981-C281-29E4-F863-70F79874804C}"/>
              </a:ext>
            </a:extLst>
          </p:cNvPr>
          <p:cNvSpPr txBox="1"/>
          <p:nvPr/>
        </p:nvSpPr>
        <p:spPr>
          <a:xfrm>
            <a:off x="12612" y="4043537"/>
            <a:ext cx="86764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https://www.youtube.com/watch?v=IqO4iHUOqF0&amp;pp=ygUKc3VwZXJsYXRpdg%3D%3D</a:t>
            </a: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ABC9478-38D4-F46B-3047-D4D5CCBAB993}"/>
              </a:ext>
            </a:extLst>
          </p:cNvPr>
          <p:cNvSpPr txBox="1"/>
          <p:nvPr/>
        </p:nvSpPr>
        <p:spPr>
          <a:xfrm>
            <a:off x="1691680" y="857250"/>
            <a:ext cx="5976664" cy="147732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atinLnBrk="1">
              <a:defRPr/>
            </a:pPr>
            <a:r>
              <a:rPr lang="es-ES" sz="7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Superlativ</a:t>
            </a:r>
            <a:endParaRPr lang="es-ES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latinLnBrk="1">
              <a:defRPr/>
            </a:pPr>
            <a:endParaRPr lang="es-ES" dirty="0"/>
          </a:p>
        </p:txBody>
      </p:sp>
      <p:pic>
        <p:nvPicPr>
          <p:cNvPr id="21507" name="Picture 12" descr="Imagen relacionada">
            <a:extLst>
              <a:ext uri="{FF2B5EF4-FFF2-40B4-BE49-F238E27FC236}">
                <a16:creationId xmlns:a16="http://schemas.microsoft.com/office/drawing/2014/main" id="{6EA4E386-62F1-85D1-FFA8-6F849ADBB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667000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6" descr="Resultado de imagen de books png transparent">
            <a:extLst>
              <a:ext uri="{FF2B5EF4-FFF2-40B4-BE49-F238E27FC236}">
                <a16:creationId xmlns:a16="http://schemas.microsoft.com/office/drawing/2014/main" id="{4E381C91-EFEA-F0B2-A17B-D08863C74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21163"/>
            <a:ext cx="3168650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n 2">
            <a:extLst>
              <a:ext uri="{FF2B5EF4-FFF2-40B4-BE49-F238E27FC236}">
                <a16:creationId xmlns:a16="http://schemas.microsoft.com/office/drawing/2014/main" id="{A2DC047E-3B5A-6A9B-D0D4-01A5BE4C84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939" y="4797425"/>
            <a:ext cx="1354137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73A9882-08C6-EC24-BF72-E46B8256667E}"/>
              </a:ext>
            </a:extLst>
          </p:cNvPr>
          <p:cNvSpPr txBox="1"/>
          <p:nvPr/>
        </p:nvSpPr>
        <p:spPr>
          <a:xfrm>
            <a:off x="20069" y="1763292"/>
            <a:ext cx="9036495" cy="347787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latinLnBrk="1">
              <a:defRPr/>
            </a:pP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regelmä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ige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Superlativ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 latinLnBrk="1">
              <a:defRPr/>
            </a:pPr>
            <a:endParaRPr lang="es-ES" sz="4400" b="1" dirty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 latinLnBrk="1">
              <a:defRPr/>
            </a:pP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	</a:t>
            </a:r>
          </a:p>
          <a:p>
            <a:pPr algn="ctr" latinLnBrk="1">
              <a:defRPr/>
            </a:pP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mit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 Umlaut a, o, u 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ä, ö, ü</a:t>
            </a:r>
          </a:p>
          <a:p>
            <a:pPr algn="ctr" latinLnBrk="1">
              <a:defRPr/>
            </a:pP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am </a:t>
            </a: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grö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βten / der </a:t>
            </a: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jüngste</a:t>
            </a:r>
            <a:endParaRPr lang="es-ES" sz="4400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dondear rectángulo de esquina diagonal 3">
            <a:extLst>
              <a:ext uri="{FF2B5EF4-FFF2-40B4-BE49-F238E27FC236}">
                <a16:creationId xmlns:a16="http://schemas.microsoft.com/office/drawing/2014/main" id="{4DC82ECF-5CA5-321C-D40F-8DC0C39032F1}"/>
              </a:ext>
            </a:extLst>
          </p:cNvPr>
          <p:cNvSpPr/>
          <p:nvPr/>
        </p:nvSpPr>
        <p:spPr>
          <a:xfrm>
            <a:off x="827584" y="2564904"/>
            <a:ext cx="7488832" cy="864096"/>
          </a:xfrm>
          <a:prstGeom prst="round2Diag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rgbClr val="FFFFFF">
                  <a:alpha val="7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defRPr/>
            </a:pPr>
            <a:r>
              <a:rPr lang="es-ES" altLang="es-ES" sz="4800" b="1" dirty="0">
                <a:solidFill>
                  <a:srgbClr val="4F6228"/>
                </a:solidFill>
                <a:latin typeface="Malgun Gothic" panose="020B0503020000020004" pitchFamily="34" charset="-127"/>
              </a:rPr>
              <a:t> am +</a:t>
            </a:r>
            <a:r>
              <a:rPr lang="es-ES" altLang="es-ES" sz="4800" b="1" dirty="0" err="1">
                <a:solidFill>
                  <a:srgbClr val="4F6228"/>
                </a:solidFill>
                <a:latin typeface="Malgun Gothic" panose="020B0503020000020004" pitchFamily="34" charset="-127"/>
              </a:rPr>
              <a:t>sten</a:t>
            </a:r>
            <a:endParaRPr lang="es-ES" altLang="es-ES" sz="4800" b="1" dirty="0">
              <a:solidFill>
                <a:srgbClr val="4F6228"/>
              </a:solidFill>
              <a:latin typeface="Malgun Gothic" panose="020B0503020000020004" pitchFamily="34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1AAEFB9-484D-F54E-B98A-E73429B64D3C}"/>
              </a:ext>
            </a:extLst>
          </p:cNvPr>
          <p:cNvSpPr txBox="1"/>
          <p:nvPr/>
        </p:nvSpPr>
        <p:spPr>
          <a:xfrm>
            <a:off x="251520" y="2132857"/>
            <a:ext cx="8640960" cy="329320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latinLnBrk="1">
              <a:defRPr/>
            </a:pP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unregelmä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βiger Superlativ:</a:t>
            </a:r>
          </a:p>
          <a:p>
            <a:pPr algn="ctr" latinLnBrk="1">
              <a:defRPr/>
            </a:pPr>
            <a:r>
              <a:rPr lang="es-ES" sz="4000" b="1" dirty="0" err="1">
                <a:ln/>
                <a:solidFill>
                  <a:schemeClr val="accent3">
                    <a:lumMod val="50000"/>
                  </a:schemeClr>
                </a:solidFill>
              </a:rPr>
              <a:t>gut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am </a:t>
            </a:r>
            <a:r>
              <a:rPr lang="es-ES" sz="4000" b="1" dirty="0" err="1">
                <a:ln/>
                <a:solidFill>
                  <a:schemeClr val="accent3">
                    <a:lumMod val="50000"/>
                  </a:schemeClr>
                </a:solidFill>
              </a:rPr>
              <a:t>besten</a:t>
            </a:r>
            <a:endParaRPr lang="es-ES" sz="4000" b="1" dirty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 latinLnBrk="1">
              <a:defRPr/>
            </a:pP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4000" b="1" dirty="0" err="1">
                <a:ln/>
                <a:solidFill>
                  <a:schemeClr val="accent3">
                    <a:lumMod val="50000"/>
                  </a:schemeClr>
                </a:solidFill>
              </a:rPr>
              <a:t>viel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am </a:t>
            </a:r>
            <a:r>
              <a:rPr lang="es-ES" sz="4000" b="1" dirty="0" err="1">
                <a:ln/>
                <a:solidFill>
                  <a:schemeClr val="accent3">
                    <a:lumMod val="50000"/>
                  </a:schemeClr>
                </a:solidFill>
              </a:rPr>
              <a:t>meisten</a:t>
            </a:r>
            <a:endParaRPr lang="es-ES" sz="4000" b="1" dirty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 latinLnBrk="1">
              <a:defRPr/>
            </a:pP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s-ES" sz="4000" b="1" dirty="0" err="1">
                <a:ln/>
                <a:solidFill>
                  <a:schemeClr val="accent3">
                    <a:lumMod val="50000"/>
                  </a:schemeClr>
                </a:solidFill>
              </a:rPr>
              <a:t>gern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am </a:t>
            </a:r>
            <a:r>
              <a:rPr lang="es-ES" sz="4000" b="1" dirty="0" err="1">
                <a:ln/>
                <a:solidFill>
                  <a:schemeClr val="accent3">
                    <a:lumMod val="50000"/>
                  </a:schemeClr>
                </a:solidFill>
              </a:rPr>
              <a:t>liebsten</a:t>
            </a:r>
            <a:endParaRPr lang="es-ES" sz="4000" b="1" dirty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 latinLnBrk="1">
              <a:defRPr/>
            </a:pP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s-ES" sz="4000" b="1" dirty="0" err="1">
                <a:ln/>
                <a:solidFill>
                  <a:schemeClr val="accent3">
                    <a:lumMod val="50000"/>
                  </a:schemeClr>
                </a:solidFill>
              </a:rPr>
              <a:t>nah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am </a:t>
            </a:r>
            <a:r>
              <a:rPr lang="es-ES" sz="4000" b="1" dirty="0" err="1">
                <a:ln/>
                <a:solidFill>
                  <a:schemeClr val="accent3">
                    <a:lumMod val="50000"/>
                  </a:schemeClr>
                </a:solidFill>
              </a:rPr>
              <a:t>nächsten</a:t>
            </a:r>
            <a:endParaRPr lang="es-ES" sz="4000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4E0D3F3-5526-77BE-05A7-716AD3246299}"/>
              </a:ext>
            </a:extLst>
          </p:cNvPr>
          <p:cNvSpPr txBox="1"/>
          <p:nvPr/>
        </p:nvSpPr>
        <p:spPr>
          <a:xfrm>
            <a:off x="251520" y="2132857"/>
            <a:ext cx="8640960" cy="212365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latinLnBrk="1">
              <a:defRPr/>
            </a:pP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Bei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 : -d, -t, -s, -</a:t>
            </a: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ss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sch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, x, z </a:t>
            </a:r>
          </a:p>
          <a:p>
            <a:pPr algn="ctr" latinLnBrk="1">
              <a:defRPr/>
            </a:pP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est</a:t>
            </a:r>
            <a:endParaRPr lang="es-ES" sz="4400" b="1" dirty="0">
              <a:ln/>
              <a:solidFill>
                <a:schemeClr val="accent3">
                  <a:lumMod val="50000"/>
                </a:schemeClr>
              </a:solidFill>
            </a:endParaRPr>
          </a:p>
          <a:p>
            <a:pPr algn="ctr" latinLnBrk="1">
              <a:defRPr/>
            </a:pP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z.B</a:t>
            </a:r>
            <a:r>
              <a:rPr lang="es-ES" sz="4400" b="1" dirty="0">
                <a:ln/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s-ES" sz="4400" b="1" dirty="0" err="1">
                <a:ln/>
                <a:solidFill>
                  <a:schemeClr val="accent3">
                    <a:lumMod val="50000"/>
                  </a:schemeClr>
                </a:solidFill>
              </a:rPr>
              <a:t>falsch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am </a:t>
            </a:r>
            <a:r>
              <a:rPr lang="es-ES" sz="4000" b="1" dirty="0" err="1">
                <a:ln/>
                <a:solidFill>
                  <a:schemeClr val="accent3">
                    <a:lumMod val="50000"/>
                  </a:schemeClr>
                </a:solidFill>
              </a:rPr>
              <a:t>falschesten</a:t>
            </a:r>
            <a:r>
              <a:rPr lang="es-ES" sz="4000" b="1" dirty="0">
                <a:ln/>
                <a:solidFill>
                  <a:schemeClr val="accent3">
                    <a:lumMod val="50000"/>
                  </a:schemeClr>
                </a:solidFill>
              </a:rPr>
              <a:t> /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D00B3-C30D-7F1A-4F0A-B0FBF1D3DC89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404664"/>
            <a:ext cx="8229600" cy="112871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dirty="0"/>
              <a:t>Extra Linke</a:t>
            </a:r>
            <a:endParaRPr lang="en-US" altLang="de-DE" dirty="0"/>
          </a:p>
        </p:txBody>
      </p:sp>
      <p:pic>
        <p:nvPicPr>
          <p:cNvPr id="3" name="Picture 4" descr="Why going the extra mile at work could be a backward step">
            <a:extLst>
              <a:ext uri="{FF2B5EF4-FFF2-40B4-BE49-F238E27FC236}">
                <a16:creationId xmlns:a16="http://schemas.microsoft.com/office/drawing/2014/main" id="{8ACD6A65-4979-C5BF-0FE8-CEFD1F651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146695"/>
            <a:ext cx="342265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E120CC-4103-F6DB-0AD6-8284608AEF5D}"/>
              </a:ext>
            </a:extLst>
          </p:cNvPr>
          <p:cNvSpPr txBox="1"/>
          <p:nvPr/>
        </p:nvSpPr>
        <p:spPr>
          <a:xfrm>
            <a:off x="611560" y="1916832"/>
            <a:ext cx="7200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https://wordwall.net/ru/resource/63086620/superlativ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0DCE41-9ECD-55AA-7234-4184E797C6D8}"/>
              </a:ext>
            </a:extLst>
          </p:cNvPr>
          <p:cNvSpPr txBox="1"/>
          <p:nvPr/>
        </p:nvSpPr>
        <p:spPr>
          <a:xfrm>
            <a:off x="583228" y="2640537"/>
            <a:ext cx="77331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https://wordwall.net/ru/resource/13568866/adjektive-komparativ-superlativ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05AE75-1880-A7D1-2C9F-D246EEE4BA7E}"/>
              </a:ext>
            </a:extLst>
          </p:cNvPr>
          <p:cNvSpPr txBox="1"/>
          <p:nvPr/>
        </p:nvSpPr>
        <p:spPr>
          <a:xfrm>
            <a:off x="611559" y="3212730"/>
            <a:ext cx="73735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https://wordwall.net/ru/resource/36297159/komparativ-superlativ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235911-70AE-C807-01B5-C1A7A80EB0ED}"/>
              </a:ext>
            </a:extLst>
          </p:cNvPr>
          <p:cNvSpPr txBox="1"/>
          <p:nvPr/>
        </p:nvSpPr>
        <p:spPr>
          <a:xfrm>
            <a:off x="615204" y="3888339"/>
            <a:ext cx="64770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https://www.liveworksheets.com/w/es/fregh/455835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9719F0-7EB3-0DA7-3E84-59CA915B2973}"/>
              </a:ext>
            </a:extLst>
          </p:cNvPr>
          <p:cNvSpPr txBox="1"/>
          <p:nvPr/>
        </p:nvSpPr>
        <p:spPr>
          <a:xfrm>
            <a:off x="611558" y="4563948"/>
            <a:ext cx="6984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https://www.liveworksheets.com/w/de/deutsch/2075774</a:t>
            </a:r>
          </a:p>
        </p:txBody>
      </p:sp>
    </p:spTree>
    <p:extLst>
      <p:ext uri="{BB962C8B-B14F-4D97-AF65-F5344CB8AC3E}">
        <p14:creationId xmlns:p14="http://schemas.microsoft.com/office/powerpoint/2010/main" val="353544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1568A-8944-8879-C3CF-D0DFC8801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Hausaufgabe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C1EC24-346E-925A-12B6-6A5C7CB1389A}"/>
              </a:ext>
            </a:extLst>
          </p:cNvPr>
          <p:cNvSpPr txBox="1"/>
          <p:nvPr/>
        </p:nvSpPr>
        <p:spPr>
          <a:xfrm>
            <a:off x="827584" y="249289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Arbeitsbuch S. 15</a:t>
            </a:r>
          </a:p>
        </p:txBody>
      </p:sp>
    </p:spTree>
    <p:extLst>
      <p:ext uri="{BB962C8B-B14F-4D97-AF65-F5344CB8AC3E}">
        <p14:creationId xmlns:p14="http://schemas.microsoft.com/office/powerpoint/2010/main" val="33621982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190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Malgun Gothic</vt:lpstr>
      <vt:lpstr>Algerian</vt:lpstr>
      <vt:lpstr>Arial</vt:lpstr>
      <vt:lpstr>Calibri</vt:lpstr>
      <vt:lpstr>Comic Sans MS</vt:lpstr>
      <vt:lpstr>Gill Sans MT</vt:lpstr>
      <vt:lpstr>Wingdings</vt:lpstr>
      <vt:lpstr>Gallery</vt:lpstr>
      <vt:lpstr>STEIGERUNG DES ADJEKTIVS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Hausaufgabe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STEIGERUNG DES ADJEKTIVS</dc:title>
  <dc:creator>Saksida</dc:creator>
  <cp:lastModifiedBy>Mona Ahmed Osman</cp:lastModifiedBy>
  <cp:revision>46</cp:revision>
  <dcterms:created xsi:type="dcterms:W3CDTF">2008-03-31T06:23:02Z</dcterms:created>
  <dcterms:modified xsi:type="dcterms:W3CDTF">2023-11-15T11:21:53Z</dcterms:modified>
</cp:coreProperties>
</file>