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12" r:id="rId3"/>
  </p:sldMasterIdLst>
  <p:notesMasterIdLst>
    <p:notesMasterId r:id="rId17"/>
  </p:notesMasterIdLst>
  <p:handoutMasterIdLst>
    <p:handoutMasterId r:id="rId18"/>
  </p:handoutMasterIdLst>
  <p:sldIdLst>
    <p:sldId id="257" r:id="rId4"/>
    <p:sldId id="259" r:id="rId5"/>
    <p:sldId id="258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326" r:id="rId14"/>
    <p:sldId id="275" r:id="rId15"/>
    <p:sldId id="32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>
      <p:cViewPr varScale="1">
        <p:scale>
          <a:sx n="82" d="100"/>
          <a:sy n="82" d="100"/>
        </p:scale>
        <p:origin x="155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8CDDE2-F70D-39B4-4CD6-F7517C289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5A3E0-3135-8892-CCCF-553B331A8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9FA15-1A33-44AC-9DE7-469773894979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17B5A-A698-5FD6-8ECD-5B2CDD13CD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D1525-D52C-C488-9629-C031B6E8FC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05E2-1C84-4B09-857C-D6B1317A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31A4-BD55-4C2B-8D47-E20E5DCB840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5DB1-DB7A-4346-8367-B503D20F6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88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2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8939E8-223F-F30C-6775-607598090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4C53C86-E28F-71BC-0D6A-57B3271672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Image request has been made to change this pavlova image to have a biscuit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9E936-A049-42B5-BAE8-AC1BD4FC0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fld id="{E82E59BD-796F-4055-8AF3-84CA8E0C0F24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964e038bdd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964e038bdd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50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586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10/17/2023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56412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87529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88782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12655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62860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87301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3D6CAF-3BB6-E052-309E-BC2334A2E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BD0D961-FB78-0F5C-6835-890E6A4B95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21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181281B-6185-6576-0398-78125FAEA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96ECF47-0062-7277-7A78-FE30477DB6D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81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F4BAF53-3967-C549-A041-59D416AB2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399D1C-C626-3F47-9A65-EBD87EF16151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4572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45944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BDECDBE-30E4-6644-918F-2944D45C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36ED2C-A9D7-474A-8469-E6AF94AE87A7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514911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20821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4011490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98734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8566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973236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624564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1D8BD707-D9CF-40AE-B4C6-C98DA3205C09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10/17/2023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4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82055" y="593367"/>
            <a:ext cx="765027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2A5A7E-7E1A-C945-B506-8811AB5B2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8B769-AF9E-C845-8610-A208A95148C3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28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56373" y="593367"/>
            <a:ext cx="757592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383C96B-1CBF-5A45-A971-2963B2DD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B377-3642-984B-AE94-425EC1CF7C1B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272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93548" y="397380"/>
            <a:ext cx="7538759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7C26D15-1C38-A640-9F60-264BF3692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198D4A-A90C-8B48-8468-162BEB17C09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11710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012924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10517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1737EF-78A9-634B-9EB9-A29914E7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13AD1A-5FB6-0348-9EC8-44F9687BC899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3568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EB2CB3E-2B0D-844F-9634-455B0F127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5E63CE-BD82-AD40-9FC2-28E221C2DCD5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90298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09CDCB1-8303-FB4E-965F-CD8A097A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5F211-1B56-A545-9DB0-6A214A27C3EC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1357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AA4A5D4-21B0-1943-92A1-FBC4CAFBD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1BFA51-A0AE-ED40-B129-7A6D59404D04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72939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841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5500728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4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34571452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9" r:id="rId4"/>
    <p:sldLayoutId id="2147483680" r:id="rId5"/>
    <p:sldLayoutId id="2147483682" r:id="rId6"/>
    <p:sldLayoutId id="2147483724" r:id="rId7"/>
    <p:sldLayoutId id="214748372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0976" y="593367"/>
            <a:ext cx="753132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3C2AE1A-84B5-C54E-955F-C7AF7980227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79968" y="6388"/>
            <a:ext cx="889000" cy="1185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9B0ED-2642-D84B-9CA9-8C4AACFE1408}"/>
              </a:ext>
            </a:extLst>
          </p:cNvPr>
          <p:cNvSpPr txBox="1"/>
          <p:nvPr userDrawn="1"/>
        </p:nvSpPr>
        <p:spPr>
          <a:xfrm>
            <a:off x="0" y="652973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1000" kern="0" dirty="0">
                <a:solidFill>
                  <a:srgbClr val="000000"/>
                </a:solidFill>
                <a:latin typeface="Abadi" panose="020F0502020204030204" pitchFamily="34" charset="0"/>
                <a:cs typeface="Arial"/>
                <a:sym typeface="Arial"/>
              </a:rPr>
              <a:t>www.aspireschool.org</a:t>
            </a:r>
          </a:p>
        </p:txBody>
      </p:sp>
    </p:spTree>
    <p:extLst>
      <p:ext uri="{BB962C8B-B14F-4D97-AF65-F5344CB8AC3E}">
        <p14:creationId xmlns:p14="http://schemas.microsoft.com/office/powerpoint/2010/main" val="2621831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0" r:id="rId7"/>
    <p:sldLayoutId id="2147483721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27455" y="-13161"/>
            <a:ext cx="5971055" cy="1468143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18970" y="2285814"/>
            <a:ext cx="7905830" cy="17655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Medium"/>
                <a:sym typeface="Fira Sans Medium"/>
              </a:rPr>
            </a:br>
            <a:endParaRPr sz="4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781800" y="-5683"/>
            <a:ext cx="2382158" cy="1468143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7"/>
          <p:cNvGrpSpPr/>
          <p:nvPr/>
        </p:nvGrpSpPr>
        <p:grpSpPr>
          <a:xfrm flipH="1">
            <a:off x="3332850" y="5445071"/>
            <a:ext cx="5846251" cy="1467731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1" y="5445071"/>
            <a:ext cx="2157431" cy="1468143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14BC379-1559-9140-ADF1-E0F1880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13" y="-142815"/>
            <a:ext cx="1734641" cy="2312855"/>
          </a:xfrm>
          <a:prstGeom prst="rect">
            <a:avLst/>
          </a:prstGeom>
        </p:spPr>
      </p:pic>
      <p:pic>
        <p:nvPicPr>
          <p:cNvPr id="88" name="Picture 87" descr="Logo, company name&#10;&#10;Description automatically generated">
            <a:extLst>
              <a:ext uri="{FF2B5EF4-FFF2-40B4-BE49-F238E27FC236}">
                <a16:creationId xmlns:a16="http://schemas.microsoft.com/office/drawing/2014/main" id="{F022CC05-2213-534E-9A6F-F308A40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415" y="5015169"/>
            <a:ext cx="1765805" cy="2354407"/>
          </a:xfrm>
          <a:prstGeom prst="rect">
            <a:avLst/>
          </a:prstGeom>
        </p:spPr>
      </p:pic>
      <p:sp>
        <p:nvSpPr>
          <p:cNvPr id="89" name="Google Shape;125;p27">
            <a:extLst>
              <a:ext uri="{FF2B5EF4-FFF2-40B4-BE49-F238E27FC236}">
                <a16:creationId xmlns:a16="http://schemas.microsoft.com/office/drawing/2014/main" id="{EB619AA6-6E6F-A44F-9EBC-BEDC0727569D}"/>
              </a:ext>
            </a:extLst>
          </p:cNvPr>
          <p:cNvSpPr txBox="1">
            <a:spLocks/>
          </p:cNvSpPr>
          <p:nvPr/>
        </p:nvSpPr>
        <p:spPr>
          <a:xfrm>
            <a:off x="4423097" y="5838535"/>
            <a:ext cx="3981600" cy="7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>
              <a:buClr>
                <a:srgbClr val="595959"/>
              </a:buClr>
            </a:pPr>
            <a:r>
              <a:rPr lang="en-GB" b="1" kern="0" dirty="0">
                <a:solidFill>
                  <a:srgbClr val="FFFFFF"/>
                </a:solidFill>
              </a:rPr>
              <a:t>English</a:t>
            </a:r>
          </a:p>
        </p:txBody>
      </p:sp>
      <p:pic>
        <p:nvPicPr>
          <p:cNvPr id="1026" name="Picture 2" descr="35,418 Writing Clipart Stock Photos and Images - 123RF">
            <a:extLst>
              <a:ext uri="{FF2B5EF4-FFF2-40B4-BE49-F238E27FC236}">
                <a16:creationId xmlns:a16="http://schemas.microsoft.com/office/drawing/2014/main" id="{140D8634-51ED-1B90-4F3E-6498E43DF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5967"/>
            <a:ext cx="6781800" cy="35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A08390CB-5343-AFAE-45F9-D4795F85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009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solidFill>
                  <a:srgbClr val="FF0000"/>
                </a:solidFill>
              </a:rPr>
              <a:t>How to Write Instructions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CED42D-27AD-C4E2-EFD3-F1E119EEC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7" y="2314677"/>
            <a:ext cx="6564313" cy="8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2. Use imperative (bossy) verbs like, </a:t>
            </a:r>
            <a:r>
              <a:rPr lang="en-GB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eat, sleep, study, put</a:t>
            </a:r>
            <a:r>
              <a:rPr lang="en-GB" alt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53BF9C-292B-EAD5-B822-D1DD57DB4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1666875"/>
            <a:ext cx="76327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1. Write in the present tense.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A9546-5A4D-4645-3026-678FBCACF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3265488"/>
            <a:ext cx="7632700" cy="125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3. Use time conjunctions like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first, next, then, after that, at last</a:t>
            </a:r>
            <a:r>
              <a:rPr lang="en-GB" altLang="en-US" sz="2400" dirty="0">
                <a:solidFill>
                  <a:schemeClr val="tx1"/>
                </a:solidFill>
              </a:rPr>
              <a:t> or you can use </a:t>
            </a:r>
            <a:r>
              <a:rPr lang="en-GB" altLang="en-US" sz="2400" b="1" dirty="0">
                <a:solidFill>
                  <a:srgbClr val="FF0000"/>
                </a:solidFill>
              </a:rPr>
              <a:t>ordinal numbers like first, second, third, fourth, fifth…………………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BE746-CEE4-834B-D6C9-361E0A39F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4343400"/>
            <a:ext cx="6178550" cy="14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4. Use clear descriptions and write your instructions in </a:t>
            </a:r>
            <a:r>
              <a:rPr lang="en-GB" altLang="en-US" sz="3600" b="1" dirty="0">
                <a:solidFill>
                  <a:srgbClr val="FF0000"/>
                </a:solidFill>
              </a:rPr>
              <a:t>sentences</a:t>
            </a:r>
            <a:r>
              <a:rPr lang="en-GB" altLang="en-US" sz="2400" dirty="0">
                <a:solidFill>
                  <a:schemeClr val="tx1"/>
                </a:solidFill>
              </a:rPr>
              <a:t> using time connectives not a paragraph..</a:t>
            </a:r>
          </a:p>
        </p:txBody>
      </p:sp>
      <p:pic>
        <p:nvPicPr>
          <p:cNvPr id="13320" name="Picture 1">
            <a:extLst>
              <a:ext uri="{FF2B5EF4-FFF2-40B4-BE49-F238E27FC236}">
                <a16:creationId xmlns:a16="http://schemas.microsoft.com/office/drawing/2014/main" id="{EAFF01C3-F98B-FA18-8C9C-CF4BF1DBA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28508"/>
            <a:ext cx="182721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>
            <a:extLst>
              <a:ext uri="{FF2B5EF4-FFF2-40B4-BE49-F238E27FC236}">
                <a16:creationId xmlns:a16="http://schemas.microsoft.com/office/drawing/2014/main" id="{9C16B25F-44D9-4B5C-F367-0888B4596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143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9C29-A5B3-F7CD-4D55-D7BEB615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Can you spot out the bossy verbs?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59226-90D2-6885-16AF-688DC51569BD}"/>
              </a:ext>
            </a:extLst>
          </p:cNvPr>
          <p:cNvSpPr txBox="1"/>
          <p:nvPr/>
        </p:nvSpPr>
        <p:spPr>
          <a:xfrm>
            <a:off x="914400" y="1443841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Eat            will eat              went           go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Jump          is walking             put       walked             do           was writing      finish              pour          was drinking  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Play           feed                 played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Make              made          is making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Sleep            write              spread</a:t>
            </a:r>
          </a:p>
        </p:txBody>
      </p:sp>
    </p:spTree>
    <p:extLst>
      <p:ext uri="{BB962C8B-B14F-4D97-AF65-F5344CB8AC3E}">
        <p14:creationId xmlns:p14="http://schemas.microsoft.com/office/powerpoint/2010/main" val="214658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4707CA4-8E01-8385-8FAB-841DA2AE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/>
              <a:t>How To Make Fruit Pizzas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008FF1-44A4-4AE8-AEF3-9138A42BCC80}"/>
              </a:ext>
            </a:extLst>
          </p:cNvPr>
          <p:cNvSpPr txBox="1"/>
          <p:nvPr/>
        </p:nvSpPr>
        <p:spPr>
          <a:xfrm>
            <a:off x="835025" y="1473200"/>
            <a:ext cx="23272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You will need: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Digestive biscuits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Natural yoghurt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3 – 4 different types of fruit e.g. Apple, banana, grapes, orange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Plate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Spreading knife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Sharp knife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A grown up!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18D16-7181-4D19-8EE9-8D5DE10AA625}"/>
              </a:ext>
            </a:extLst>
          </p:cNvPr>
          <p:cNvSpPr txBox="1"/>
          <p:nvPr/>
        </p:nvSpPr>
        <p:spPr>
          <a:xfrm>
            <a:off x="3295650" y="1473200"/>
            <a:ext cx="47593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u="sng" dirty="0"/>
              <a:t>What to do: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First, place your biscuits on the plate.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Then, spread the yogurt onto the biscuit.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Carefully cut up the fruit into small pieces. (Ask a grown up to help you with the sharp knife)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Finally, put the fruit on top of the yogurt.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Enjoy!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D36C9FF1-312A-95C0-C48D-A4CF9F25F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5111750"/>
            <a:ext cx="2605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u="sng">
                <a:solidFill>
                  <a:schemeClr val="tx1"/>
                </a:solidFill>
              </a:rPr>
              <a:t>Top Tip: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Keep the fruit pizzas in the fridge once made. </a:t>
            </a:r>
          </a:p>
        </p:txBody>
      </p:sp>
      <p:pic>
        <p:nvPicPr>
          <p:cNvPr id="16390" name="Picture 8">
            <a:extLst>
              <a:ext uri="{FF2B5EF4-FFF2-40B4-BE49-F238E27FC236}">
                <a16:creationId xmlns:a16="http://schemas.microsoft.com/office/drawing/2014/main" id="{3AE57B73-1024-FFF7-B64C-808748369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3429000"/>
            <a:ext cx="4386262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952397"/>
            <a:ext cx="4857425" cy="55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Objectives check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sp>
        <p:nvSpPr>
          <p:cNvPr id="7" name="Google Shape;821;p33">
            <a:extLst>
              <a:ext uri="{FF2B5EF4-FFF2-40B4-BE49-F238E27FC236}">
                <a16:creationId xmlns:a16="http://schemas.microsoft.com/office/drawing/2014/main" id="{13BF02B2-7E47-7284-9DEC-5B60A507A3F0}"/>
              </a:ext>
            </a:extLst>
          </p:cNvPr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Understand the main features of writing instructions.</a:t>
            </a:r>
          </a:p>
        </p:txBody>
      </p:sp>
      <p:grpSp>
        <p:nvGrpSpPr>
          <p:cNvPr id="8" name="Google Shape;825;p33">
            <a:extLst>
              <a:ext uri="{FF2B5EF4-FFF2-40B4-BE49-F238E27FC236}">
                <a16:creationId xmlns:a16="http://schemas.microsoft.com/office/drawing/2014/main" id="{2569D647-8BB1-5B62-0ECF-899EE7B5793B}"/>
              </a:ext>
            </a:extLst>
          </p:cNvPr>
          <p:cNvGrpSpPr/>
          <p:nvPr/>
        </p:nvGrpSpPr>
        <p:grpSpPr>
          <a:xfrm>
            <a:off x="4755829" y="1729648"/>
            <a:ext cx="3273102" cy="826492"/>
            <a:chOff x="4522016" y="1199031"/>
            <a:chExt cx="3273102" cy="694200"/>
          </a:xfrm>
        </p:grpSpPr>
        <p:sp>
          <p:nvSpPr>
            <p:cNvPr id="9" name="Google Shape;826;p33">
              <a:extLst>
                <a:ext uri="{FF2B5EF4-FFF2-40B4-BE49-F238E27FC236}">
                  <a16:creationId xmlns:a16="http://schemas.microsoft.com/office/drawing/2014/main" id="{55B63A3F-7932-EF47-5454-E0FAB79B8C63}"/>
                </a:ext>
              </a:extLst>
            </p:cNvPr>
            <p:cNvSpPr/>
            <p:nvPr/>
          </p:nvSpPr>
          <p:spPr>
            <a:xfrm>
              <a:off x="4522016" y="1199031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1400" kern="0" dirty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that writing instruction is a type of non-fiction texts.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827;p33">
              <a:extLst>
                <a:ext uri="{FF2B5EF4-FFF2-40B4-BE49-F238E27FC236}">
                  <a16:creationId xmlns:a16="http://schemas.microsoft.com/office/drawing/2014/main" id="{E489A76C-1193-F8F6-8E00-3DCEC2DA8214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" name="Google Shape;786;p33">
            <a:extLst>
              <a:ext uri="{FF2B5EF4-FFF2-40B4-BE49-F238E27FC236}">
                <a16:creationId xmlns:a16="http://schemas.microsoft.com/office/drawing/2014/main" id="{E3F2AB15-B1D2-3C3D-FF5B-7448A3E84628}"/>
              </a:ext>
            </a:extLst>
          </p:cNvPr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14" name="Google Shape;787;p33">
              <a:extLst>
                <a:ext uri="{FF2B5EF4-FFF2-40B4-BE49-F238E27FC236}">
                  <a16:creationId xmlns:a16="http://schemas.microsoft.com/office/drawing/2014/main" id="{7FCF168D-48A7-4217-9024-DB33154185A5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Write instructions using the main features.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788;p33">
              <a:extLst>
                <a:ext uri="{FF2B5EF4-FFF2-40B4-BE49-F238E27FC236}">
                  <a16:creationId xmlns:a16="http://schemas.microsoft.com/office/drawing/2014/main" id="{7B0FC013-BB39-42F1-E387-87B77072B7DC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41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p33"/>
          <p:cNvGrpSpPr/>
          <p:nvPr/>
        </p:nvGrpSpPr>
        <p:grpSpPr>
          <a:xfrm>
            <a:off x="1214705" y="3018900"/>
            <a:ext cx="1836368" cy="925600"/>
            <a:chOff x="1357775" y="1199075"/>
            <a:chExt cx="1836368" cy="694200"/>
          </a:xfrm>
        </p:grpSpPr>
        <p:sp>
          <p:nvSpPr>
            <p:cNvPr id="772" name="Google Shape;772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A3A5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4" name="Google Shape;774;p33"/>
          <p:cNvGrpSpPr/>
          <p:nvPr/>
        </p:nvGrpSpPr>
        <p:grpSpPr>
          <a:xfrm>
            <a:off x="1214705" y="4298933"/>
            <a:ext cx="1836368" cy="925600"/>
            <a:chOff x="1357775" y="1199075"/>
            <a:chExt cx="1836368" cy="694200"/>
          </a:xfrm>
        </p:grpSpPr>
        <p:sp>
          <p:nvSpPr>
            <p:cNvPr id="775" name="Google Shape;775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0" name="Google Shape;780;p33"/>
          <p:cNvGrpSpPr/>
          <p:nvPr/>
        </p:nvGrpSpPr>
        <p:grpSpPr>
          <a:xfrm>
            <a:off x="1214705" y="1719084"/>
            <a:ext cx="1836368" cy="925600"/>
            <a:chOff x="1357775" y="1199075"/>
            <a:chExt cx="1836368" cy="694200"/>
          </a:xfrm>
        </p:grpSpPr>
        <p:sp>
          <p:nvSpPr>
            <p:cNvPr id="781" name="Google Shape;781;p33"/>
            <p:cNvSpPr/>
            <p:nvPr/>
          </p:nvSpPr>
          <p:spPr>
            <a:xfrm>
              <a:off x="1357775" y="1199075"/>
              <a:ext cx="1598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 rot="5400000">
              <a:off x="2728843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3"/>
          <p:cNvGrpSpPr/>
          <p:nvPr/>
        </p:nvGrpSpPr>
        <p:grpSpPr>
          <a:xfrm>
            <a:off x="4792488" y="2954859"/>
            <a:ext cx="3273243" cy="925600"/>
            <a:chOff x="4521063" y="3123400"/>
            <a:chExt cx="3273243" cy="694200"/>
          </a:xfrm>
          <a:solidFill>
            <a:schemeClr val="accent2"/>
          </a:solidFill>
        </p:grpSpPr>
        <p:sp>
          <p:nvSpPr>
            <p:cNvPr id="787" name="Google Shape;787;p33"/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3"/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2" name="Google Shape;792;p33"/>
          <p:cNvGrpSpPr/>
          <p:nvPr/>
        </p:nvGrpSpPr>
        <p:grpSpPr>
          <a:xfrm>
            <a:off x="3650306" y="1717956"/>
            <a:ext cx="521604" cy="4721903"/>
            <a:chOff x="4312751" y="1190250"/>
            <a:chExt cx="521604" cy="3541427"/>
          </a:xfrm>
        </p:grpSpPr>
        <p:sp>
          <p:nvSpPr>
            <p:cNvPr id="793" name="Google Shape;793;p33"/>
            <p:cNvSpPr/>
            <p:nvPr/>
          </p:nvSpPr>
          <p:spPr>
            <a:xfrm>
              <a:off x="4313907" y="4185988"/>
              <a:ext cx="520448" cy="545690"/>
            </a:xfrm>
            <a:custGeom>
              <a:avLst/>
              <a:gdLst/>
              <a:ahLst/>
              <a:cxnLst/>
              <a:rect l="l" t="t" r="r" b="b"/>
              <a:pathLst>
                <a:path w="5852" h="6136" extrusionOk="0">
                  <a:moveTo>
                    <a:pt x="1148" y="1"/>
                  </a:moveTo>
                  <a:cubicBezTo>
                    <a:pt x="506" y="1"/>
                    <a:pt x="0" y="507"/>
                    <a:pt x="0" y="1149"/>
                  </a:cubicBezTo>
                  <a:lnTo>
                    <a:pt x="0" y="4988"/>
                  </a:lnTo>
                  <a:cubicBezTo>
                    <a:pt x="0" y="5629"/>
                    <a:pt x="506" y="6136"/>
                    <a:pt x="1148" y="6136"/>
                  </a:cubicBezTo>
                  <a:lnTo>
                    <a:pt x="4703" y="6136"/>
                  </a:lnTo>
                  <a:cubicBezTo>
                    <a:pt x="5345" y="6136"/>
                    <a:pt x="5851" y="5629"/>
                    <a:pt x="5851" y="4988"/>
                  </a:cubicBezTo>
                  <a:lnTo>
                    <a:pt x="5851" y="1149"/>
                  </a:lnTo>
                  <a:cubicBezTo>
                    <a:pt x="5851" y="507"/>
                    <a:pt x="5345" y="1"/>
                    <a:pt x="4703" y="1"/>
                  </a:cubicBez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4313907" y="1617209"/>
              <a:ext cx="520448" cy="2713775"/>
            </a:xfrm>
            <a:custGeom>
              <a:avLst/>
              <a:gdLst/>
              <a:ahLst/>
              <a:cxnLst/>
              <a:rect l="l" t="t" r="r" b="b"/>
              <a:pathLst>
                <a:path w="5852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5851" y="30515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4486257" y="1617209"/>
              <a:ext cx="172445" cy="2713775"/>
            </a:xfrm>
            <a:custGeom>
              <a:avLst/>
              <a:gdLst/>
              <a:ahLst/>
              <a:cxnLst/>
              <a:rect l="l" t="t" r="r" b="b"/>
              <a:pathLst>
                <a:path w="1939" h="30515" extrusionOk="0">
                  <a:moveTo>
                    <a:pt x="0" y="1"/>
                  </a:moveTo>
                  <a:lnTo>
                    <a:pt x="0" y="30515"/>
                  </a:lnTo>
                  <a:lnTo>
                    <a:pt x="1938" y="3051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4313907" y="4330857"/>
              <a:ext cx="520448" cy="110988"/>
            </a:xfrm>
            <a:custGeom>
              <a:avLst/>
              <a:gdLst/>
              <a:ahLst/>
              <a:cxnLst/>
              <a:rect l="l" t="t" r="r" b="b"/>
              <a:pathLst>
                <a:path w="5852" h="1248" extrusionOk="0">
                  <a:moveTo>
                    <a:pt x="0" y="1"/>
                  </a:moveTo>
                  <a:lnTo>
                    <a:pt x="0" y="1248"/>
                  </a:lnTo>
                  <a:lnTo>
                    <a:pt x="5851" y="1248"/>
                  </a:lnTo>
                  <a:lnTo>
                    <a:pt x="5851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312751" y="1190250"/>
              <a:ext cx="520448" cy="502824"/>
            </a:xfrm>
            <a:custGeom>
              <a:avLst/>
              <a:gdLst/>
              <a:ahLst/>
              <a:cxnLst/>
              <a:rect l="l" t="t" r="r" b="b"/>
              <a:pathLst>
                <a:path w="5852" h="5654" extrusionOk="0">
                  <a:moveTo>
                    <a:pt x="2939" y="0"/>
                  </a:moveTo>
                  <a:lnTo>
                    <a:pt x="1" y="4802"/>
                  </a:lnTo>
                  <a:cubicBezTo>
                    <a:pt x="75" y="5370"/>
                    <a:pt x="522" y="5654"/>
                    <a:pt x="970" y="5654"/>
                  </a:cubicBezTo>
                  <a:cubicBezTo>
                    <a:pt x="1417" y="5654"/>
                    <a:pt x="1865" y="5370"/>
                    <a:pt x="1939" y="4802"/>
                  </a:cubicBezTo>
                  <a:cubicBezTo>
                    <a:pt x="2013" y="5370"/>
                    <a:pt x="2463" y="5654"/>
                    <a:pt x="2912" y="5654"/>
                  </a:cubicBezTo>
                  <a:cubicBezTo>
                    <a:pt x="3361" y="5654"/>
                    <a:pt x="3809" y="5370"/>
                    <a:pt x="3877" y="4802"/>
                  </a:cubicBezTo>
                  <a:cubicBezTo>
                    <a:pt x="3957" y="5370"/>
                    <a:pt x="4404" y="5654"/>
                    <a:pt x="4850" y="5654"/>
                  </a:cubicBezTo>
                  <a:cubicBezTo>
                    <a:pt x="5296" y="5654"/>
                    <a:pt x="5741" y="5370"/>
                    <a:pt x="5815" y="4802"/>
                  </a:cubicBezTo>
                  <a:lnTo>
                    <a:pt x="5852" y="4802"/>
                  </a:lnTo>
                  <a:lnTo>
                    <a:pt x="2939" y="0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4461000" y="1190250"/>
              <a:ext cx="227318" cy="214149"/>
            </a:xfrm>
            <a:custGeom>
              <a:avLst/>
              <a:gdLst/>
              <a:ahLst/>
              <a:cxnLst/>
              <a:rect l="l" t="t" r="r" b="b"/>
              <a:pathLst>
                <a:path w="2556" h="2408" extrusionOk="0">
                  <a:moveTo>
                    <a:pt x="1272" y="0"/>
                  </a:moveTo>
                  <a:lnTo>
                    <a:pt x="0" y="2098"/>
                  </a:lnTo>
                  <a:cubicBezTo>
                    <a:pt x="395" y="2296"/>
                    <a:pt x="827" y="2407"/>
                    <a:pt x="1272" y="2407"/>
                  </a:cubicBezTo>
                  <a:cubicBezTo>
                    <a:pt x="1716" y="2407"/>
                    <a:pt x="2148" y="2296"/>
                    <a:pt x="2555" y="2098"/>
                  </a:cubicBezTo>
                  <a:lnTo>
                    <a:pt x="12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9" name="Google Shape;799;p33"/>
          <p:cNvGrpSpPr/>
          <p:nvPr/>
        </p:nvGrpSpPr>
        <p:grpSpPr>
          <a:xfrm>
            <a:off x="2344858" y="2017664"/>
            <a:ext cx="314744" cy="328529"/>
            <a:chOff x="3499302" y="2004771"/>
            <a:chExt cx="131891" cy="103251"/>
          </a:xfrm>
        </p:grpSpPr>
        <p:sp>
          <p:nvSpPr>
            <p:cNvPr id="800" name="Google Shape;800;p33"/>
            <p:cNvSpPr/>
            <p:nvPr/>
          </p:nvSpPr>
          <p:spPr>
            <a:xfrm>
              <a:off x="3499302" y="2004771"/>
              <a:ext cx="131891" cy="103251"/>
            </a:xfrm>
            <a:custGeom>
              <a:avLst/>
              <a:gdLst/>
              <a:ahLst/>
              <a:cxnLst/>
              <a:rect l="l" t="t" r="r" b="b"/>
              <a:pathLst>
                <a:path w="1483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1482" y="1161"/>
                  </a:lnTo>
                  <a:lnTo>
                    <a:pt x="1482" y="1012"/>
                  </a:lnTo>
                  <a:lnTo>
                    <a:pt x="137" y="101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3532296" y="2050838"/>
              <a:ext cx="13251" cy="34150"/>
            </a:xfrm>
            <a:custGeom>
              <a:avLst/>
              <a:gdLst/>
              <a:ahLst/>
              <a:cxnLst/>
              <a:rect l="l" t="t" r="r" b="b"/>
              <a:pathLst>
                <a:path w="149" h="384" extrusionOk="0">
                  <a:moveTo>
                    <a:pt x="0" y="1"/>
                  </a:moveTo>
                  <a:lnTo>
                    <a:pt x="0" y="383"/>
                  </a:lnTo>
                  <a:lnTo>
                    <a:pt x="148" y="383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3561910" y="2028872"/>
              <a:ext cx="13251" cy="57184"/>
            </a:xfrm>
            <a:custGeom>
              <a:avLst/>
              <a:gdLst/>
              <a:ahLst/>
              <a:cxnLst/>
              <a:rect l="l" t="t" r="r" b="b"/>
              <a:pathLst>
                <a:path w="149" h="643" extrusionOk="0">
                  <a:moveTo>
                    <a:pt x="1" y="1"/>
                  </a:moveTo>
                  <a:lnTo>
                    <a:pt x="1" y="643"/>
                  </a:lnTo>
                  <a:lnTo>
                    <a:pt x="149" y="64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3591525" y="2004771"/>
              <a:ext cx="13251" cy="81284"/>
            </a:xfrm>
            <a:custGeom>
              <a:avLst/>
              <a:gdLst/>
              <a:ahLst/>
              <a:cxnLst/>
              <a:rect l="l" t="t" r="r" b="b"/>
              <a:pathLst>
                <a:path w="149" h="914" extrusionOk="0">
                  <a:moveTo>
                    <a:pt x="1" y="0"/>
                  </a:moveTo>
                  <a:lnTo>
                    <a:pt x="1" y="914"/>
                  </a:lnTo>
                  <a:lnTo>
                    <a:pt x="149" y="9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33"/>
          <p:cNvGrpSpPr/>
          <p:nvPr/>
        </p:nvGrpSpPr>
        <p:grpSpPr>
          <a:xfrm>
            <a:off x="2381585" y="3294656"/>
            <a:ext cx="241311" cy="374088"/>
            <a:chOff x="3513620" y="2586559"/>
            <a:chExt cx="101119" cy="117569"/>
          </a:xfrm>
        </p:grpSpPr>
        <p:sp>
          <p:nvSpPr>
            <p:cNvPr id="805" name="Google Shape;805;p33"/>
            <p:cNvSpPr/>
            <p:nvPr/>
          </p:nvSpPr>
          <p:spPr>
            <a:xfrm>
              <a:off x="3531140" y="2626045"/>
              <a:ext cx="61632" cy="12184"/>
            </a:xfrm>
            <a:custGeom>
              <a:avLst/>
              <a:gdLst/>
              <a:ahLst/>
              <a:cxnLst/>
              <a:rect l="l" t="t" r="r" b="b"/>
              <a:pathLst>
                <a:path w="693" h="137" extrusionOk="0">
                  <a:moveTo>
                    <a:pt x="1" y="1"/>
                  </a:moveTo>
                  <a:lnTo>
                    <a:pt x="1" y="137"/>
                  </a:lnTo>
                  <a:lnTo>
                    <a:pt x="692" y="13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3531140" y="2662329"/>
              <a:ext cx="61632" cy="12095"/>
            </a:xfrm>
            <a:custGeom>
              <a:avLst/>
              <a:gdLst/>
              <a:ahLst/>
              <a:cxnLst/>
              <a:rect l="l" t="t" r="r" b="b"/>
              <a:pathLst>
                <a:path w="693" h="136" extrusionOk="0">
                  <a:moveTo>
                    <a:pt x="1" y="0"/>
                  </a:moveTo>
                  <a:lnTo>
                    <a:pt x="1" y="136"/>
                  </a:lnTo>
                  <a:lnTo>
                    <a:pt x="692" y="13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3513620" y="2586559"/>
              <a:ext cx="101119" cy="117569"/>
            </a:xfrm>
            <a:custGeom>
              <a:avLst/>
              <a:gdLst/>
              <a:ahLst/>
              <a:cxnLst/>
              <a:rect l="l" t="t" r="r" b="b"/>
              <a:pathLst>
                <a:path w="1137" h="1322" extrusionOk="0">
                  <a:moveTo>
                    <a:pt x="790" y="136"/>
                  </a:moveTo>
                  <a:lnTo>
                    <a:pt x="790" y="346"/>
                  </a:lnTo>
                  <a:lnTo>
                    <a:pt x="1000" y="334"/>
                  </a:lnTo>
                  <a:lnTo>
                    <a:pt x="1000" y="1185"/>
                  </a:lnTo>
                  <a:lnTo>
                    <a:pt x="124" y="1185"/>
                  </a:lnTo>
                  <a:lnTo>
                    <a:pt x="124" y="136"/>
                  </a:lnTo>
                  <a:close/>
                  <a:moveTo>
                    <a:pt x="0" y="0"/>
                  </a:moveTo>
                  <a:lnTo>
                    <a:pt x="0" y="1321"/>
                  </a:lnTo>
                  <a:lnTo>
                    <a:pt x="1136" y="1321"/>
                  </a:lnTo>
                  <a:lnTo>
                    <a:pt x="1136" y="24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8" name="Google Shape;808;p33"/>
          <p:cNvGrpSpPr/>
          <p:nvPr/>
        </p:nvGrpSpPr>
        <p:grpSpPr>
          <a:xfrm>
            <a:off x="2329259" y="4557007"/>
            <a:ext cx="345942" cy="409460"/>
            <a:chOff x="4483361" y="3180264"/>
            <a:chExt cx="144964" cy="128685"/>
          </a:xfrm>
        </p:grpSpPr>
        <p:sp>
          <p:nvSpPr>
            <p:cNvPr id="809" name="Google Shape;809;p33"/>
            <p:cNvSpPr/>
            <p:nvPr/>
          </p:nvSpPr>
          <p:spPr>
            <a:xfrm>
              <a:off x="4483361" y="3180264"/>
              <a:ext cx="144964" cy="128685"/>
            </a:xfrm>
            <a:custGeom>
              <a:avLst/>
              <a:gdLst/>
              <a:ahLst/>
              <a:cxnLst/>
              <a:rect l="l" t="t" r="r" b="b"/>
              <a:pathLst>
                <a:path w="1630" h="1447" extrusionOk="0">
                  <a:moveTo>
                    <a:pt x="815" y="160"/>
                  </a:moveTo>
                  <a:cubicBezTo>
                    <a:pt x="935" y="160"/>
                    <a:pt x="1056" y="206"/>
                    <a:pt x="1148" y="299"/>
                  </a:cubicBezTo>
                  <a:cubicBezTo>
                    <a:pt x="1333" y="484"/>
                    <a:pt x="1333" y="780"/>
                    <a:pt x="1148" y="965"/>
                  </a:cubicBezTo>
                  <a:cubicBezTo>
                    <a:pt x="1062" y="1052"/>
                    <a:pt x="938" y="1101"/>
                    <a:pt x="815" y="1101"/>
                  </a:cubicBezTo>
                  <a:cubicBezTo>
                    <a:pt x="691" y="1101"/>
                    <a:pt x="568" y="1052"/>
                    <a:pt x="482" y="965"/>
                  </a:cubicBezTo>
                  <a:cubicBezTo>
                    <a:pt x="296" y="780"/>
                    <a:pt x="296" y="484"/>
                    <a:pt x="482" y="299"/>
                  </a:cubicBezTo>
                  <a:cubicBezTo>
                    <a:pt x="574" y="206"/>
                    <a:pt x="694" y="160"/>
                    <a:pt x="815" y="160"/>
                  </a:cubicBezTo>
                  <a:close/>
                  <a:moveTo>
                    <a:pt x="823" y="1"/>
                  </a:moveTo>
                  <a:cubicBezTo>
                    <a:pt x="808" y="1"/>
                    <a:pt x="793" y="1"/>
                    <a:pt x="778" y="3"/>
                  </a:cubicBezTo>
                  <a:cubicBezTo>
                    <a:pt x="235" y="27"/>
                    <a:pt x="0" y="681"/>
                    <a:pt x="383" y="1064"/>
                  </a:cubicBezTo>
                  <a:cubicBezTo>
                    <a:pt x="494" y="1175"/>
                    <a:pt x="654" y="1237"/>
                    <a:pt x="815" y="1237"/>
                  </a:cubicBezTo>
                  <a:cubicBezTo>
                    <a:pt x="951" y="1237"/>
                    <a:pt x="1086" y="1188"/>
                    <a:pt x="1197" y="1101"/>
                  </a:cubicBezTo>
                  <a:lnTo>
                    <a:pt x="1531" y="1447"/>
                  </a:lnTo>
                  <a:lnTo>
                    <a:pt x="1630" y="1348"/>
                  </a:lnTo>
                  <a:lnTo>
                    <a:pt x="1296" y="1002"/>
                  </a:lnTo>
                  <a:cubicBezTo>
                    <a:pt x="1620" y="595"/>
                    <a:pt x="1327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4548103" y="3203475"/>
              <a:ext cx="40732" cy="39664"/>
            </a:xfrm>
            <a:custGeom>
              <a:avLst/>
              <a:gdLst/>
              <a:ahLst/>
              <a:cxnLst/>
              <a:rect l="l" t="t" r="r" b="b"/>
              <a:pathLst>
                <a:path w="458" h="446" extrusionOk="0">
                  <a:moveTo>
                    <a:pt x="58" y="0"/>
                  </a:moveTo>
                  <a:cubicBezTo>
                    <a:pt x="51" y="0"/>
                    <a:pt x="44" y="0"/>
                    <a:pt x="37" y="1"/>
                  </a:cubicBezTo>
                  <a:lnTo>
                    <a:pt x="0" y="1"/>
                  </a:lnTo>
                  <a:lnTo>
                    <a:pt x="0" y="137"/>
                  </a:lnTo>
                  <a:lnTo>
                    <a:pt x="37" y="137"/>
                  </a:lnTo>
                  <a:cubicBezTo>
                    <a:pt x="198" y="137"/>
                    <a:pt x="321" y="260"/>
                    <a:pt x="321" y="408"/>
                  </a:cubicBezTo>
                  <a:lnTo>
                    <a:pt x="321" y="445"/>
                  </a:lnTo>
                  <a:lnTo>
                    <a:pt x="457" y="445"/>
                  </a:lnTo>
                  <a:lnTo>
                    <a:pt x="457" y="408"/>
                  </a:lnTo>
                  <a:cubicBezTo>
                    <a:pt x="457" y="193"/>
                    <a:pt x="283" y="0"/>
                    <a:pt x="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3"/>
          <p:cNvGrpSpPr/>
          <p:nvPr/>
        </p:nvGrpSpPr>
        <p:grpSpPr>
          <a:xfrm>
            <a:off x="2330543" y="5822312"/>
            <a:ext cx="343395" cy="461237"/>
            <a:chOff x="4493233" y="3769967"/>
            <a:chExt cx="143897" cy="144958"/>
          </a:xfrm>
        </p:grpSpPr>
        <p:sp>
          <p:nvSpPr>
            <p:cNvPr id="812" name="Google Shape;812;p33"/>
            <p:cNvSpPr/>
            <p:nvPr/>
          </p:nvSpPr>
          <p:spPr>
            <a:xfrm>
              <a:off x="4493233" y="3769967"/>
              <a:ext cx="143897" cy="116413"/>
            </a:xfrm>
            <a:custGeom>
              <a:avLst/>
              <a:gdLst/>
              <a:ahLst/>
              <a:cxnLst/>
              <a:rect l="l" t="t" r="r" b="b"/>
              <a:pathLst>
                <a:path w="1618" h="1309" extrusionOk="0">
                  <a:moveTo>
                    <a:pt x="803" y="136"/>
                  </a:moveTo>
                  <a:cubicBezTo>
                    <a:pt x="1284" y="136"/>
                    <a:pt x="1432" y="790"/>
                    <a:pt x="1000" y="988"/>
                  </a:cubicBezTo>
                  <a:lnTo>
                    <a:pt x="951" y="1012"/>
                  </a:lnTo>
                  <a:lnTo>
                    <a:pt x="951" y="1173"/>
                  </a:lnTo>
                  <a:lnTo>
                    <a:pt x="654" y="1173"/>
                  </a:lnTo>
                  <a:lnTo>
                    <a:pt x="654" y="1012"/>
                  </a:lnTo>
                  <a:lnTo>
                    <a:pt x="617" y="988"/>
                  </a:lnTo>
                  <a:cubicBezTo>
                    <a:pt x="185" y="790"/>
                    <a:pt x="334" y="136"/>
                    <a:pt x="803" y="136"/>
                  </a:cubicBezTo>
                  <a:close/>
                  <a:moveTo>
                    <a:pt x="803" y="0"/>
                  </a:moveTo>
                  <a:cubicBezTo>
                    <a:pt x="210" y="0"/>
                    <a:pt x="0" y="803"/>
                    <a:pt x="519" y="1099"/>
                  </a:cubicBezTo>
                  <a:lnTo>
                    <a:pt x="519" y="1309"/>
                  </a:lnTo>
                  <a:lnTo>
                    <a:pt x="1099" y="1309"/>
                  </a:lnTo>
                  <a:lnTo>
                    <a:pt x="1099" y="1087"/>
                  </a:lnTo>
                  <a:cubicBezTo>
                    <a:pt x="1617" y="790"/>
                    <a:pt x="1407" y="0"/>
                    <a:pt x="8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4561265" y="3790777"/>
              <a:ext cx="35218" cy="3521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" y="1"/>
                  </a:moveTo>
                  <a:lnTo>
                    <a:pt x="1" y="137"/>
                  </a:lnTo>
                  <a:lnTo>
                    <a:pt x="38" y="137"/>
                  </a:lnTo>
                  <a:cubicBezTo>
                    <a:pt x="161" y="137"/>
                    <a:pt x="260" y="235"/>
                    <a:pt x="260" y="359"/>
                  </a:cubicBezTo>
                  <a:lnTo>
                    <a:pt x="260" y="396"/>
                  </a:lnTo>
                  <a:lnTo>
                    <a:pt x="396" y="396"/>
                  </a:lnTo>
                  <a:lnTo>
                    <a:pt x="396" y="359"/>
                  </a:lnTo>
                  <a:cubicBezTo>
                    <a:pt x="396" y="161"/>
                    <a:pt x="235" y="1"/>
                    <a:pt x="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539299" y="3900607"/>
              <a:ext cx="51671" cy="14318"/>
            </a:xfrm>
            <a:custGeom>
              <a:avLst/>
              <a:gdLst/>
              <a:ahLst/>
              <a:cxnLst/>
              <a:rect l="l" t="t" r="r" b="b"/>
              <a:pathLst>
                <a:path w="581" h="161" extrusionOk="0">
                  <a:moveTo>
                    <a:pt x="1" y="0"/>
                  </a:moveTo>
                  <a:lnTo>
                    <a:pt x="1" y="161"/>
                  </a:lnTo>
                  <a:lnTo>
                    <a:pt x="581" y="161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5" name="Google Shape;815;p33"/>
          <p:cNvSpPr txBox="1"/>
          <p:nvPr/>
        </p:nvSpPr>
        <p:spPr>
          <a:xfrm>
            <a:off x="1214713" y="1961884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01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1214713" y="3261700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02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7" name="Google Shape;817;p33"/>
          <p:cNvSpPr txBox="1"/>
          <p:nvPr/>
        </p:nvSpPr>
        <p:spPr>
          <a:xfrm>
            <a:off x="1214713" y="4541733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03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8" name="Google Shape;818;p33"/>
          <p:cNvSpPr txBox="1"/>
          <p:nvPr/>
        </p:nvSpPr>
        <p:spPr>
          <a:xfrm>
            <a:off x="1214713" y="5832929"/>
            <a:ext cx="7527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500" b="1" kern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04</a:t>
            </a:r>
            <a:endParaRPr sz="2500" b="1" kern="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1" name="Google Shape;821;p33"/>
          <p:cNvSpPr txBox="1"/>
          <p:nvPr/>
        </p:nvSpPr>
        <p:spPr>
          <a:xfrm>
            <a:off x="4755829" y="2961200"/>
            <a:ext cx="3152501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kern="0" dirty="0">
                <a:latin typeface="Comic Sans MS" pitchFamily="66" charset="0"/>
                <a:ea typeface="Roboto"/>
                <a:cs typeface="Roboto"/>
                <a:sym typeface="Roboto"/>
              </a:rPr>
              <a:t>Understand the main features of writing instructions.</a:t>
            </a:r>
          </a:p>
        </p:txBody>
      </p:sp>
      <p:grpSp>
        <p:nvGrpSpPr>
          <p:cNvPr id="825" name="Google Shape;825;p33"/>
          <p:cNvGrpSpPr/>
          <p:nvPr/>
        </p:nvGrpSpPr>
        <p:grpSpPr>
          <a:xfrm>
            <a:off x="4758000" y="1729700"/>
            <a:ext cx="3273243" cy="826492"/>
            <a:chOff x="4521875" y="1199075"/>
            <a:chExt cx="3273243" cy="694200"/>
          </a:xfrm>
        </p:grpSpPr>
        <p:sp>
          <p:nvSpPr>
            <p:cNvPr id="826" name="Google Shape;826;p33"/>
            <p:cNvSpPr/>
            <p:nvPr/>
          </p:nvSpPr>
          <p:spPr>
            <a:xfrm>
              <a:off x="4521875" y="1199075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what conjunctions mean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30" name="Google Shape;830;p33"/>
          <p:cNvSpPr txBox="1">
            <a:spLocks noGrp="1"/>
          </p:cNvSpPr>
          <p:nvPr>
            <p:ph type="title"/>
          </p:nvPr>
        </p:nvSpPr>
        <p:spPr>
          <a:xfrm>
            <a:off x="1746504" y="299532"/>
            <a:ext cx="708579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cap="small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Lessons Objectives</a:t>
            </a:r>
            <a:endParaRPr sz="3000" b="1" cap="small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Fira Sans Extra Condensed"/>
              <a:sym typeface="Fira Sans Extra Condensed"/>
            </a:endParaRPr>
          </a:p>
        </p:txBody>
      </p:sp>
      <p:sp>
        <p:nvSpPr>
          <p:cNvPr id="70" name="Google Shape;830;p33">
            <a:extLst>
              <a:ext uri="{FF2B5EF4-FFF2-40B4-BE49-F238E27FC236}">
                <a16:creationId xmlns:a16="http://schemas.microsoft.com/office/drawing/2014/main" id="{F8D1F15A-7FC0-8E4F-A7F3-D326D4EFF358}"/>
              </a:ext>
            </a:extLst>
          </p:cNvPr>
          <p:cNvSpPr txBox="1">
            <a:spLocks/>
          </p:cNvSpPr>
          <p:nvPr/>
        </p:nvSpPr>
        <p:spPr>
          <a:xfrm>
            <a:off x="1214705" y="747225"/>
            <a:ext cx="485742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By the end of the lesson, learners will be able to </a:t>
            </a:r>
            <a:r>
              <a:rPr lang="en-GB" sz="1600" kern="0" dirty="0">
                <a:solidFill>
                  <a:srgbClr val="F25C78"/>
                </a:solidFill>
                <a:latin typeface="Roboto" panose="02000000000000000000" pitchFamily="2" charset="0"/>
                <a:ea typeface="Roboto" panose="02000000000000000000" pitchFamily="2" charset="0"/>
                <a:cs typeface="Fira Sans Extra Condensed"/>
                <a:sym typeface="Fira Sans Extra Condensed"/>
              </a:rPr>
              <a:t>: </a:t>
            </a:r>
          </a:p>
        </p:txBody>
      </p:sp>
      <p:grpSp>
        <p:nvGrpSpPr>
          <p:cNvPr id="2" name="Google Shape;825;p33">
            <a:extLst>
              <a:ext uri="{FF2B5EF4-FFF2-40B4-BE49-F238E27FC236}">
                <a16:creationId xmlns:a16="http://schemas.microsoft.com/office/drawing/2014/main" id="{E81EBB10-6165-59CE-F4A1-312A8517950A}"/>
              </a:ext>
            </a:extLst>
          </p:cNvPr>
          <p:cNvGrpSpPr/>
          <p:nvPr/>
        </p:nvGrpSpPr>
        <p:grpSpPr>
          <a:xfrm>
            <a:off x="4755829" y="1729648"/>
            <a:ext cx="3273102" cy="826492"/>
            <a:chOff x="4522016" y="1199031"/>
            <a:chExt cx="3273102" cy="694200"/>
          </a:xfrm>
        </p:grpSpPr>
        <p:sp>
          <p:nvSpPr>
            <p:cNvPr id="3" name="Google Shape;826;p33">
              <a:extLst>
                <a:ext uri="{FF2B5EF4-FFF2-40B4-BE49-F238E27FC236}">
                  <a16:creationId xmlns:a16="http://schemas.microsoft.com/office/drawing/2014/main" id="{D262847A-6ECA-4EE1-B1A2-0B62462CCB20}"/>
                </a:ext>
              </a:extLst>
            </p:cNvPr>
            <p:cNvSpPr/>
            <p:nvPr/>
          </p:nvSpPr>
          <p:spPr>
            <a:xfrm>
              <a:off x="4522016" y="1199031"/>
              <a:ext cx="3035400" cy="694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lang="en-US" sz="1400" kern="0" dirty="0">
                <a:solidFill>
                  <a:srgbClr val="000000"/>
                </a:solidFill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Understand that writing instruction is a type of non-fiction texts.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" name="Google Shape;827;p33">
              <a:extLst>
                <a:ext uri="{FF2B5EF4-FFF2-40B4-BE49-F238E27FC236}">
                  <a16:creationId xmlns:a16="http://schemas.microsoft.com/office/drawing/2014/main" id="{C5ECCBEA-FB7C-42B9-FA07-711C14509A7E}"/>
                </a:ext>
              </a:extLst>
            </p:cNvPr>
            <p:cNvSpPr/>
            <p:nvPr/>
          </p:nvSpPr>
          <p:spPr>
            <a:xfrm rot="5400000">
              <a:off x="7329818" y="1427931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" name="Google Shape;786;p33">
            <a:extLst>
              <a:ext uri="{FF2B5EF4-FFF2-40B4-BE49-F238E27FC236}">
                <a16:creationId xmlns:a16="http://schemas.microsoft.com/office/drawing/2014/main" id="{F2AEA588-04EA-9741-D228-CBFEC9A4FD39}"/>
              </a:ext>
            </a:extLst>
          </p:cNvPr>
          <p:cNvGrpSpPr/>
          <p:nvPr/>
        </p:nvGrpSpPr>
        <p:grpSpPr>
          <a:xfrm>
            <a:off x="4804272" y="4479020"/>
            <a:ext cx="3273243" cy="925600"/>
            <a:chOff x="4521063" y="3123400"/>
            <a:chExt cx="3273243" cy="694200"/>
          </a:xfrm>
        </p:grpSpPr>
        <p:sp>
          <p:nvSpPr>
            <p:cNvPr id="9" name="Google Shape;787;p33">
              <a:extLst>
                <a:ext uri="{FF2B5EF4-FFF2-40B4-BE49-F238E27FC236}">
                  <a16:creationId xmlns:a16="http://schemas.microsoft.com/office/drawing/2014/main" id="{A20E8AE2-87E0-B64E-B3F6-7B9030EF36DD}"/>
                </a:ext>
              </a:extLst>
            </p:cNvPr>
            <p:cNvSpPr/>
            <p:nvPr/>
          </p:nvSpPr>
          <p:spPr>
            <a:xfrm>
              <a:off x="4521063" y="3123400"/>
              <a:ext cx="3035400" cy="694200"/>
            </a:xfrm>
            <a:prstGeom prst="rect">
              <a:avLst/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1400" kern="0" dirty="0">
                  <a:solidFill>
                    <a:srgbClr val="000000"/>
                  </a:solidFill>
                  <a:cs typeface="Arial"/>
                  <a:sym typeface="Arial"/>
                </a:rPr>
                <a:t>Write instructions using the main features.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788;p33">
              <a:extLst>
                <a:ext uri="{FF2B5EF4-FFF2-40B4-BE49-F238E27FC236}">
                  <a16:creationId xmlns:a16="http://schemas.microsoft.com/office/drawing/2014/main" id="{CB556AFC-CA55-5DF6-924A-728A41256CAC}"/>
                </a:ext>
              </a:extLst>
            </p:cNvPr>
            <p:cNvSpPr/>
            <p:nvPr/>
          </p:nvSpPr>
          <p:spPr>
            <a:xfrm rot="5400000">
              <a:off x="7329006" y="3352256"/>
              <a:ext cx="689400" cy="241200"/>
            </a:xfrm>
            <a:prstGeom prst="triangle">
              <a:avLst>
                <a:gd name="adj" fmla="val 50000"/>
              </a:avLst>
            </a:pr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491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0">
            <a:extLst>
              <a:ext uri="{FF2B5EF4-FFF2-40B4-BE49-F238E27FC236}">
                <a16:creationId xmlns:a16="http://schemas.microsoft.com/office/drawing/2014/main" id="{BC22600D-B71C-8469-B36C-42BC11FB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Instructions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EB7E94CB-A445-4909-9697-D79DA2424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Instructions are written for someone who              needs to know how to do something.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487B3CE7-41E7-E068-5A43-3144D3425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17800"/>
            <a:ext cx="2255838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>
            <a:extLst>
              <a:ext uri="{FF2B5EF4-FFF2-40B4-BE49-F238E27FC236}">
                <a16:creationId xmlns:a16="http://schemas.microsoft.com/office/drawing/2014/main" id="{0C7C81D4-0741-69C0-F39B-46E0A758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976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are instructions for?</a:t>
            </a:r>
          </a:p>
        </p:txBody>
      </p:sp>
      <p:sp>
        <p:nvSpPr>
          <p:cNvPr id="8195" name="Title 20">
            <a:extLst>
              <a:ext uri="{FF2B5EF4-FFF2-40B4-BE49-F238E27FC236}">
                <a16:creationId xmlns:a16="http://schemas.microsoft.com/office/drawing/2014/main" id="{B1D73060-58EF-BDF1-0C23-9FD85DF6216D}"/>
              </a:ext>
            </a:extLst>
          </p:cNvPr>
          <p:cNvSpPr>
            <a:spLocks/>
          </p:cNvSpPr>
          <p:nvPr/>
        </p:nvSpPr>
        <p:spPr bwMode="auto">
          <a:xfrm>
            <a:off x="457200" y="2963863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Twinkl Light" pitchFamily="2" charset="0"/>
              </a:rPr>
              <a:t>Some examples…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5AD706DC-E2D9-012B-D2C6-F8ECDB86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354263"/>
            <a:ext cx="383222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5">
            <a:extLst>
              <a:ext uri="{FF2B5EF4-FFF2-40B4-BE49-F238E27FC236}">
                <a16:creationId xmlns:a16="http://schemas.microsoft.com/office/drawing/2014/main" id="{B3D19927-98E3-DC77-A8C2-55D296F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/>
              <a:t>Recipes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CB72F69D-ED01-C87E-CA38-F24C1750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/>
              <a:t>‘How to play a game’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C4C36450-5A66-2BC0-A1F1-BE33ED85B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2439988"/>
            <a:ext cx="3962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>
            <a:extLst>
              <a:ext uri="{FF2B5EF4-FFF2-40B4-BE49-F238E27FC236}">
                <a16:creationId xmlns:a16="http://schemas.microsoft.com/office/drawing/2014/main" id="{0E9AB93C-CF4A-0F6B-4D58-567AAC048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/>
              <a:t>‘How to make a…’</a:t>
            </a: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6303F60C-5264-27D8-CC61-A8A0BBCE2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460625"/>
            <a:ext cx="42005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>
            <a:extLst>
              <a:ext uri="{FF2B5EF4-FFF2-40B4-BE49-F238E27FC236}">
                <a16:creationId xmlns:a16="http://schemas.microsoft.com/office/drawing/2014/main" id="{FB5A6648-CCC4-FBB9-BF5D-657441CC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88"/>
            <a:ext cx="8220075" cy="995362"/>
          </a:xfrm>
        </p:spPr>
        <p:txBody>
          <a:bodyPr/>
          <a:lstStyle/>
          <a:p>
            <a:pPr eaLnBrk="1" hangingPunct="1"/>
            <a:r>
              <a:rPr lang="en-GB" altLang="en-US" sz="4800" b="0"/>
              <a:t>Safety Procedure Posters</a:t>
            </a:r>
            <a:endParaRPr lang="en-GB" altLang="en-US" sz="4800"/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A8331699-CCE8-44FB-B7F9-8C49A84C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955800"/>
            <a:ext cx="321945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370</Words>
  <Application>Microsoft Office PowerPoint</Application>
  <PresentationFormat>On-screen Show (4:3)</PresentationFormat>
  <Paragraphs>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Abadi</vt:lpstr>
      <vt:lpstr>Arial</vt:lpstr>
      <vt:lpstr>Calibri</vt:lpstr>
      <vt:lpstr>Comic Sans MS</vt:lpstr>
      <vt:lpstr>Fira Sans</vt:lpstr>
      <vt:lpstr>Roboto</vt:lpstr>
      <vt:lpstr>Twinkl</vt:lpstr>
      <vt:lpstr>Twinkl Light</vt:lpstr>
      <vt:lpstr>Twinkl SemiBold</vt:lpstr>
      <vt:lpstr>Diagrams for Education by Slidesgo</vt:lpstr>
      <vt:lpstr>1_Diagrams for Education by Slidesgo</vt:lpstr>
      <vt:lpstr>3_Diagrams for Education by Slidesgo</vt:lpstr>
      <vt:lpstr> </vt:lpstr>
      <vt:lpstr>Lessons Objectives</vt:lpstr>
      <vt:lpstr>PowerPoint Presentation</vt:lpstr>
      <vt:lpstr>Instructions</vt:lpstr>
      <vt:lpstr>What are instructions for?</vt:lpstr>
      <vt:lpstr>Recipes</vt:lpstr>
      <vt:lpstr>‘How to play a game’</vt:lpstr>
      <vt:lpstr>‘How to make a…’</vt:lpstr>
      <vt:lpstr>Safety Procedure Posters</vt:lpstr>
      <vt:lpstr>How to Write Instructions</vt:lpstr>
      <vt:lpstr>Can you spot out the bossy verbs?</vt:lpstr>
      <vt:lpstr>How To Make Fruit Pizzas</vt:lpstr>
      <vt:lpstr>Lessons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The Party</dc:title>
  <dc:creator>hp</dc:creator>
  <cp:lastModifiedBy>LENOVO</cp:lastModifiedBy>
  <cp:revision>136</cp:revision>
  <dcterms:created xsi:type="dcterms:W3CDTF">2022-01-21T12:30:51Z</dcterms:created>
  <dcterms:modified xsi:type="dcterms:W3CDTF">2023-10-17T17:17:00Z</dcterms:modified>
</cp:coreProperties>
</file>