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itchFamily="2" charset="77"/>
      <p:regular r:id="rId28"/>
      <p:bold r:id="rId29"/>
    </p:embeddedFont>
    <p:embeddedFont>
      <p:font typeface="Twinkl SemiBold" pitchFamily="2" charset="77"/>
      <p:regular r:id="rId30"/>
      <p:bold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704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E1FB98-8F95-93FE-3483-87D1E147C5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19A33-E1B9-0C54-455F-75B1C6F271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58D49A-799C-164B-8D10-E3DD68E807F9}" type="datetimeFigureOut">
              <a:rPr lang="en-GB"/>
              <a:pPr>
                <a:defRPr/>
              </a:pPr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A9506-EAAE-1B9A-1A50-65D13E07F9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34DCC-0430-A521-CA5D-C4011469F9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5965996-F15E-6643-B156-3BE9E3AB0AFE}" type="slidenum">
              <a:rPr lang="en-GB" altLang="en-ES"/>
              <a:pPr/>
              <a:t>‹#›</a:t>
            </a:fld>
            <a:endParaRPr lang="en-GB" altLang="en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0A4E8B-0C40-F900-99A8-8B1E58C87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20C34-4B04-21AC-832E-F923395FAC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AB5A27-1069-094C-B08F-BF8C8AF5740B}" type="datetimeFigureOut">
              <a:rPr lang="en-GB"/>
              <a:pPr>
                <a:defRPr/>
              </a:pPr>
              <a:t>23/02/2023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24D8EF-C118-B78F-4939-2EE780DB7D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15416-733D-AF87-DD19-CEE94488E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B96B6-344D-5AF7-F323-C4A8F7E4E5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349BF-E660-81D8-63D0-9BE4E7CC1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90EA940-1127-494A-9CF2-B45C16C709CC}" type="slidenum">
              <a:rPr lang="en-GB" altLang="en-ES"/>
              <a:pPr/>
              <a:t>‹#›</a:t>
            </a:fld>
            <a:endParaRPr lang="en-GB" altLang="en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EF000EC-370E-C8C1-DE02-0013AA566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4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3EDFF91-A5E1-1586-1840-74E29F08F60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CC4B7DC-3E63-7475-624B-3096132D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7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06F2CA-5DCC-06C5-DA0B-859264E4904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7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2A16D25-56CB-9C77-28B9-BEDD6ED8768A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89809F-6D03-D5A1-64DB-DD97DDAFD20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A40BA1-AFB0-9AA9-A691-2FE5DAABDDB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771E0F-8DBC-5061-4337-3ED943552F81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85B5239D-297D-B084-9726-396B6AF1447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73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A1215FD-CE05-FCB5-0B3D-9A4AED4F6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27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46417A-B507-8F3E-BB24-7E71F25E16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74D7A3-80F0-4ED1-4EA7-7B2081C29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C9BFACB0-676D-250B-A812-4997E8EB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Repetition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D2921A-0957-6C51-89CA-68A7D6C076F3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2219325"/>
            <a:ext cx="7615237" cy="941388"/>
            <a:chOff x="1497936" y="1694285"/>
            <a:chExt cx="7536181" cy="9413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FF2C82-B373-FD65-B593-43F695C775DE}"/>
                </a:ext>
              </a:extLst>
            </p:cNvPr>
            <p:cNvSpPr/>
            <p:nvPr/>
          </p:nvSpPr>
          <p:spPr>
            <a:xfrm>
              <a:off x="1497936" y="1694285"/>
              <a:ext cx="7536181" cy="94138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19" name="Rectangle 5">
              <a:extLst>
                <a:ext uri="{FF2B5EF4-FFF2-40B4-BE49-F238E27FC236}">
                  <a16:creationId xmlns:a16="http://schemas.microsoft.com/office/drawing/2014/main" id="{4554B717-201A-1C30-1166-EE9D2227C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936" y="1778921"/>
              <a:ext cx="5823488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CA085C"/>
                  </a:solidFill>
                  <a:ea typeface="Twinkl" pitchFamily="2" charset="77"/>
                  <a:cs typeface="Twinkl" pitchFamily="2" charset="77"/>
                </a:rPr>
                <a:t>Cats are the best</a:t>
              </a: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! They make great pets and are very friendly, </a:t>
              </a:r>
              <a:r>
                <a:rPr lang="en-GB" altLang="en-US" b="1">
                  <a:solidFill>
                    <a:srgbClr val="CA085C"/>
                  </a:solidFill>
                  <a:ea typeface="Twinkl" pitchFamily="2" charset="77"/>
                  <a:cs typeface="Twinkl" pitchFamily="2" charset="77"/>
                </a:rPr>
                <a:t>cats are the best</a:t>
              </a: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5FAB5D1-B8A8-EC2C-70A5-CA5DD4577618}"/>
              </a:ext>
            </a:extLst>
          </p:cNvPr>
          <p:cNvSpPr>
            <a:spLocks/>
          </p:cNvSpPr>
          <p:nvPr/>
        </p:nvSpPr>
        <p:spPr bwMode="auto">
          <a:xfrm>
            <a:off x="760413" y="3268663"/>
            <a:ext cx="76279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ea typeface="Twinkl" pitchFamily="2" charset="77"/>
              <a:cs typeface="Twinkl" pitchFamily="2" charset="7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the meaning can be retained but stated in a different way using the same words: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4E92BD-5871-4C75-DBB9-34DB08199343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4768850"/>
            <a:ext cx="7632700" cy="936625"/>
            <a:chOff x="1485190" y="3374883"/>
            <a:chExt cx="7632700" cy="9359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C34061-9D1B-3817-0A80-208275CD7A82}"/>
                </a:ext>
              </a:extLst>
            </p:cNvPr>
            <p:cNvSpPr/>
            <p:nvPr/>
          </p:nvSpPr>
          <p:spPr>
            <a:xfrm>
              <a:off x="1485190" y="3374883"/>
              <a:ext cx="7632700" cy="935954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17" name="Rectangle 22">
              <a:extLst>
                <a:ext uri="{FF2B5EF4-FFF2-40B4-BE49-F238E27FC236}">
                  <a16:creationId xmlns:a16="http://schemas.microsoft.com/office/drawing/2014/main" id="{555C9C36-EE26-5652-7EB6-C01DCEAF5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1" y="3467847"/>
              <a:ext cx="7277454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6A9326"/>
                  </a:solidFill>
                  <a:ea typeface="Twinkl" pitchFamily="2" charset="77"/>
                  <a:cs typeface="Twinkl" pitchFamily="2" charset="77"/>
                </a:rPr>
                <a:t>Cats are the best! </a:t>
              </a: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They make great pets and are very friendly. You should choose a </a:t>
              </a:r>
              <a:r>
                <a:rPr lang="en-GB" altLang="en-US" b="1">
                  <a:solidFill>
                    <a:srgbClr val="6A9326"/>
                  </a:solidFill>
                  <a:ea typeface="Twinkl" pitchFamily="2" charset="77"/>
                  <a:cs typeface="Twinkl" pitchFamily="2" charset="77"/>
                </a:rPr>
                <a:t>cat</a:t>
              </a:r>
              <a:r>
                <a:rPr lang="en-GB" altLang="en-US">
                  <a:solidFill>
                    <a:srgbClr val="7030A0"/>
                  </a:solidFill>
                  <a:ea typeface="Twinkl" pitchFamily="2" charset="77"/>
                  <a:cs typeface="Twinkl" pitchFamily="2" charset="77"/>
                </a:rPr>
                <a:t> </a:t>
              </a: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because they make the </a:t>
              </a:r>
              <a:r>
                <a:rPr lang="en-GB" altLang="en-US" b="1">
                  <a:solidFill>
                    <a:srgbClr val="6A9326"/>
                  </a:solidFill>
                  <a:ea typeface="Twinkl" pitchFamily="2" charset="77"/>
                  <a:cs typeface="Twinkl" pitchFamily="2" charset="77"/>
                </a:rPr>
                <a:t>best</a:t>
              </a: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 pets.</a:t>
              </a:r>
            </a:p>
          </p:txBody>
        </p:sp>
      </p:grpSp>
      <p:sp>
        <p:nvSpPr>
          <p:cNvPr id="17414" name="Rectangle 13">
            <a:extLst>
              <a:ext uri="{FF2B5EF4-FFF2-40B4-BE49-F238E27FC236}">
                <a16:creationId xmlns:a16="http://schemas.microsoft.com/office/drawing/2014/main" id="{D0730EC8-89A3-BEFC-CCB7-16DA87874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To repeat the same thing more than once. This can be done by repeating the words or sentence in the same way: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D343FC-223E-2F83-3DCF-D5008E3B5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944688"/>
            <a:ext cx="146367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82524E8D-B455-3FB4-58AD-E8688D94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Repetition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C5EDC0-2356-EA46-F421-31AF03778C3E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3324225"/>
            <a:ext cx="7620000" cy="719138"/>
            <a:chOff x="1493402" y="1694285"/>
            <a:chExt cx="7540715" cy="7182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43F99A-0F80-D186-B84F-7F88E8EA0254}"/>
                </a:ext>
              </a:extLst>
            </p:cNvPr>
            <p:cNvSpPr/>
            <p:nvPr/>
          </p:nvSpPr>
          <p:spPr>
            <a:xfrm>
              <a:off x="1498114" y="1694285"/>
              <a:ext cx="7536003" cy="718243"/>
            </a:xfrm>
            <a:prstGeom prst="rect">
              <a:avLst/>
            </a:prstGeom>
            <a:solidFill>
              <a:srgbClr val="AF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442" name="Rectangle 5">
              <a:extLst>
                <a:ext uri="{FF2B5EF4-FFF2-40B4-BE49-F238E27FC236}">
                  <a16:creationId xmlns:a16="http://schemas.microsoft.com/office/drawing/2014/main" id="{4D74D1D4-6C5A-63BF-44F9-19E55A3FA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402" y="1797006"/>
              <a:ext cx="5823488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These cupcakes are delicious. 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F578F-6F84-C456-7D85-B00ABCC06B18}"/>
              </a:ext>
            </a:extLst>
          </p:cNvPr>
          <p:cNvSpPr>
            <a:spLocks/>
          </p:cNvSpPr>
          <p:nvPr/>
        </p:nvSpPr>
        <p:spPr bwMode="auto">
          <a:xfrm>
            <a:off x="755650" y="4456113"/>
            <a:ext cx="46974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Try repeating the words and then restating what you are saying in a different way.</a:t>
            </a:r>
          </a:p>
        </p:txBody>
      </p:sp>
      <p:sp>
        <p:nvSpPr>
          <p:cNvPr id="18437" name="Rectangle 13">
            <a:extLst>
              <a:ext uri="{FF2B5EF4-FFF2-40B4-BE49-F238E27FC236}">
                <a16:creationId xmlns:a16="http://schemas.microsoft.com/office/drawing/2014/main" id="{E64D7DC4-C999-97E1-9D26-9181E434C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Imagine you are trying to sell some cupcakes. </a:t>
            </a:r>
            <a:b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</a:b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How can you use repetition to get this point across?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FCF90-3DA7-C689-DE0D-7ED1D6DD2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208213"/>
            <a:ext cx="16700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BEC1D-6BB9-CE6B-0F0F-C1CD741ED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2208213"/>
            <a:ext cx="1677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ECDD9-0DB5-E005-4357-31B45A1FB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81250"/>
            <a:ext cx="1677987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FB3D6940-2299-1195-6A37-6E77EC07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Rhetorical Questions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87EB10-1D9B-5D42-8124-E9CE27C3B2FA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2076450"/>
            <a:ext cx="7615237" cy="941388"/>
            <a:chOff x="1488686" y="1550394"/>
            <a:chExt cx="7536181" cy="9413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D058E2E-A818-3E5D-E135-B9ED19818309}"/>
                </a:ext>
              </a:extLst>
            </p:cNvPr>
            <p:cNvSpPr/>
            <p:nvPr/>
          </p:nvSpPr>
          <p:spPr>
            <a:xfrm>
              <a:off x="1488686" y="1550394"/>
              <a:ext cx="7536181" cy="94138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474" name="Rectangle 5">
              <a:extLst>
                <a:ext uri="{FF2B5EF4-FFF2-40B4-BE49-F238E27FC236}">
                  <a16:creationId xmlns:a16="http://schemas.microsoft.com/office/drawing/2014/main" id="{707DB195-0A74-2B74-DF3E-6AD3D932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767" y="1722197"/>
              <a:ext cx="502532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Can you really afford to ignore this warning?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822803-AD4C-113B-E3EA-D31915186E3C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3444875"/>
            <a:ext cx="7632700" cy="955675"/>
            <a:chOff x="1492393" y="3229198"/>
            <a:chExt cx="9943081" cy="9561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375521-0FDF-3BD0-5496-8262D995AB3F}"/>
                </a:ext>
              </a:extLst>
            </p:cNvPr>
            <p:cNvSpPr/>
            <p:nvPr/>
          </p:nvSpPr>
          <p:spPr>
            <a:xfrm>
              <a:off x="1492393" y="3229198"/>
              <a:ext cx="9943081" cy="956160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472" name="Rectangle 18">
              <a:extLst>
                <a:ext uri="{FF2B5EF4-FFF2-40B4-BE49-F238E27FC236}">
                  <a16:creationId xmlns:a16="http://schemas.microsoft.com/office/drawing/2014/main" id="{8E87C123-3009-F732-5017-6DE411130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3" y="3469528"/>
              <a:ext cx="685253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Will you let this bargain pass you by?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ACBB3E-7A6C-3C8E-327E-0959D9272D8D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4827588"/>
            <a:ext cx="7632700" cy="955675"/>
            <a:chOff x="1416052" y="4686355"/>
            <a:chExt cx="7632700" cy="9561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0118DC-27A0-C386-9A92-EE9CFCD784DE}"/>
                </a:ext>
              </a:extLst>
            </p:cNvPr>
            <p:cNvSpPr/>
            <p:nvPr/>
          </p:nvSpPr>
          <p:spPr>
            <a:xfrm>
              <a:off x="1416052" y="4686355"/>
              <a:ext cx="7632700" cy="956160"/>
            </a:xfrm>
            <a:prstGeom prst="rect">
              <a:avLst/>
            </a:prstGeom>
            <a:solidFill>
              <a:srgbClr val="AF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470" name="Rectangle 22">
              <a:extLst>
                <a:ext uri="{FF2B5EF4-FFF2-40B4-BE49-F238E27FC236}">
                  <a16:creationId xmlns:a16="http://schemas.microsoft.com/office/drawing/2014/main" id="{4A709BBC-803F-FA2A-8AAE-1CA6707F6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8" y="4778381"/>
              <a:ext cx="5596467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How will you ever forgive yourself if you don’t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buy this product?</a:t>
              </a:r>
            </a:p>
          </p:txBody>
        </p:sp>
      </p:grpSp>
      <p:sp>
        <p:nvSpPr>
          <p:cNvPr id="19462" name="Rectangle 13">
            <a:extLst>
              <a:ext uri="{FF2B5EF4-FFF2-40B4-BE49-F238E27FC236}">
                <a16:creationId xmlns:a16="http://schemas.microsoft.com/office/drawing/2014/main" id="{FFD9FD7F-E81B-B496-A4B4-132497A4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A rhetorical question is one that does not require an answer.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6099A-C5C6-66C9-F30F-36DEB4BE5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97388"/>
            <a:ext cx="12080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C9F3A44-54CC-9A07-23DE-9D5AB4AB5EE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140075"/>
            <a:ext cx="2032000" cy="1431925"/>
            <a:chOff x="5434022" y="3048319"/>
            <a:chExt cx="2030942" cy="1432684"/>
          </a:xfrm>
        </p:grpSpPr>
        <p:pic>
          <p:nvPicPr>
            <p:cNvPr id="19466" name="Picture 35">
              <a:extLst>
                <a:ext uri="{FF2B5EF4-FFF2-40B4-BE49-F238E27FC236}">
                  <a16:creationId xmlns:a16="http://schemas.microsoft.com/office/drawing/2014/main" id="{61EDED37-2D61-44DE-91BF-E30227B7D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022" y="3048319"/>
              <a:ext cx="1396105" cy="143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5">
              <a:extLst>
                <a:ext uri="{FF2B5EF4-FFF2-40B4-BE49-F238E27FC236}">
                  <a16:creationId xmlns:a16="http://schemas.microsoft.com/office/drawing/2014/main" id="{D4D46D18-5BE5-C852-C194-C08C66FAA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213" y="3255805"/>
              <a:ext cx="981541" cy="359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Box 36">
              <a:extLst>
                <a:ext uri="{FF2B5EF4-FFF2-40B4-BE49-F238E27FC236}">
                  <a16:creationId xmlns:a16="http://schemas.microsoft.com/office/drawing/2014/main" id="{D3B14D8F-5D25-838B-F68C-42582D5BE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4829" y="3276946"/>
              <a:ext cx="6401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$1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BBA284A-91BA-21D8-CDB9-D699D37FE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1677988"/>
            <a:ext cx="178276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40CB5215-C2DF-C49F-9688-54278138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Rhetorical Questions</a:t>
            </a:r>
          </a:p>
        </p:txBody>
      </p:sp>
      <p:sp>
        <p:nvSpPr>
          <p:cNvPr id="20483" name="Rectangle 13">
            <a:extLst>
              <a:ext uri="{FF2B5EF4-FFF2-40B4-BE49-F238E27FC236}">
                <a16:creationId xmlns:a16="http://schemas.microsoft.com/office/drawing/2014/main" id="{68A56ADE-CE5F-B820-D533-2D3581CF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If you were trying to persuade the reader in a particular way, what rhetorical questions could you ask about this topic?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3E1F00-F40F-BD4E-003C-ECBF0751B0C2}"/>
              </a:ext>
            </a:extLst>
          </p:cNvPr>
          <p:cNvGrpSpPr>
            <a:grpSpLocks/>
          </p:cNvGrpSpPr>
          <p:nvPr/>
        </p:nvGrpSpPr>
        <p:grpSpPr bwMode="auto">
          <a:xfrm>
            <a:off x="1249363" y="2216150"/>
            <a:ext cx="6805612" cy="3913188"/>
            <a:chOff x="1249223" y="2215731"/>
            <a:chExt cx="6805717" cy="3913607"/>
          </a:xfrm>
        </p:grpSpPr>
        <p:grpSp>
          <p:nvGrpSpPr>
            <p:cNvPr id="20485" name="Group 24">
              <a:extLst>
                <a:ext uri="{FF2B5EF4-FFF2-40B4-BE49-F238E27FC236}">
                  <a16:creationId xmlns:a16="http://schemas.microsoft.com/office/drawing/2014/main" id="{53F24CDD-3A77-0ABF-8B08-984CF74CB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7988" y="3429000"/>
              <a:ext cx="5395612" cy="514351"/>
              <a:chOff x="1646944" y="1712239"/>
              <a:chExt cx="5340875" cy="5150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F7FB5C-D524-3908-12F5-3DE179885D02}"/>
                  </a:ext>
                </a:extLst>
              </p:cNvPr>
              <p:cNvSpPr/>
              <p:nvPr/>
            </p:nvSpPr>
            <p:spPr>
              <a:xfrm>
                <a:off x="2106943" y="1711950"/>
                <a:ext cx="4880829" cy="515077"/>
              </a:xfrm>
              <a:prstGeom prst="rect">
                <a:avLst/>
              </a:prstGeom>
              <a:solidFill>
                <a:srgbClr val="EEB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89" name="Rectangle 5">
                <a:extLst>
                  <a:ext uri="{FF2B5EF4-FFF2-40B4-BE49-F238E27FC236}">
                    <a16:creationId xmlns:a16="http://schemas.microsoft.com/office/drawing/2014/main" id="{567ADE87-546A-4B11-12D5-375FDBF49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944" y="1712239"/>
                <a:ext cx="5025322" cy="49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  <a:ea typeface="Twinkl" pitchFamily="2" charset="77"/>
                    <a:cs typeface="Twinkl" pitchFamily="2" charset="77"/>
                  </a:rPr>
                  <a:t>People waste so much food.</a:t>
                </a:r>
              </a:p>
            </p:txBody>
          </p:sp>
        </p:grpSp>
        <p:pic>
          <p:nvPicPr>
            <p:cNvPr id="20486" name="Picture 4">
              <a:extLst>
                <a:ext uri="{FF2B5EF4-FFF2-40B4-BE49-F238E27FC236}">
                  <a16:creationId xmlns:a16="http://schemas.microsoft.com/office/drawing/2014/main" id="{93FFA121-A0BD-8A4C-A8E7-1F69B2E4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223" y="2331201"/>
              <a:ext cx="1548518" cy="37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6">
              <a:extLst>
                <a:ext uri="{FF2B5EF4-FFF2-40B4-BE49-F238E27FC236}">
                  <a16:creationId xmlns:a16="http://schemas.microsoft.com/office/drawing/2014/main" id="{ADFDA226-CE5A-359F-6E8A-4321A3A71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59" y="2215731"/>
              <a:ext cx="2139881" cy="380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6A280951-D6AE-8266-734C-AB43CDF1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Emotive Language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81B809-6895-7628-BF0D-B6619AB265AE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3108325"/>
            <a:ext cx="7632700" cy="2763838"/>
            <a:chOff x="1504112" y="2893409"/>
            <a:chExt cx="9943081" cy="27640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E41085-7BDB-EF6A-3AAE-715233029B63}"/>
                </a:ext>
              </a:extLst>
            </p:cNvPr>
            <p:cNvSpPr/>
            <p:nvPr/>
          </p:nvSpPr>
          <p:spPr>
            <a:xfrm>
              <a:off x="1504112" y="2893409"/>
              <a:ext cx="9943081" cy="2764044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511" name="Rectangle 18">
              <a:extLst>
                <a:ext uri="{FF2B5EF4-FFF2-40B4-BE49-F238E27FC236}">
                  <a16:creationId xmlns:a16="http://schemas.microsoft.com/office/drawing/2014/main" id="{E5438DE5-338F-302E-0C6E-E2432130C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021" y="3352518"/>
              <a:ext cx="5594669" cy="160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After Christmas every year, there are thousands of abandoned puppies left to wander the streets, scared and alone.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Only your support can rescue them.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667E7-E8FC-3551-A77C-B3E52AE1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Sometimes writers deliberately choose words to be emotive.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ea typeface="Twinkl" pitchFamily="2" charset="77"/>
              <a:cs typeface="Twinkl" pitchFamily="2" charset="7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Emotive language means words that create an emotion in the reader.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ea typeface="Twinkl" pitchFamily="2" charset="77"/>
              <a:cs typeface="Twinkl" pitchFamily="2" charset="7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How does this make you feel?  What are the emotive words?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4616E-0D1F-105E-E804-19B81A41A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963863"/>
            <a:ext cx="238283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A241EB38-26CB-8086-1FEE-1DB3793C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Exaggeration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F8F30B-B9FB-0FA4-9C22-F396E1E98A44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2076450"/>
            <a:ext cx="7615237" cy="941388"/>
            <a:chOff x="1488686" y="1550394"/>
            <a:chExt cx="7536181" cy="9413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FF2DB0-DD8B-8A5F-8561-71B1ED1EEE0F}"/>
                </a:ext>
              </a:extLst>
            </p:cNvPr>
            <p:cNvSpPr/>
            <p:nvPr/>
          </p:nvSpPr>
          <p:spPr>
            <a:xfrm>
              <a:off x="1488686" y="1550394"/>
              <a:ext cx="7536181" cy="94138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43" name="Rectangle 5">
              <a:extLst>
                <a:ext uri="{FF2B5EF4-FFF2-40B4-BE49-F238E27FC236}">
                  <a16:creationId xmlns:a16="http://schemas.microsoft.com/office/drawing/2014/main" id="{7FEE7B2E-F2A1-0490-5F06-CB84B164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767" y="1722197"/>
              <a:ext cx="502532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I could eat a horse I’m that hungry!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A9ABAF-7A5E-2E7E-C1DE-B73FBDD7E765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3444875"/>
            <a:ext cx="7632700" cy="955675"/>
            <a:chOff x="1492393" y="3229198"/>
            <a:chExt cx="9943081" cy="9561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7C8CB6-23C5-05B1-F685-9F800FE5A292}"/>
                </a:ext>
              </a:extLst>
            </p:cNvPr>
            <p:cNvSpPr/>
            <p:nvPr/>
          </p:nvSpPr>
          <p:spPr>
            <a:xfrm>
              <a:off x="1492393" y="3229198"/>
              <a:ext cx="9943081" cy="956160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41" name="Rectangle 18">
              <a:extLst>
                <a:ext uri="{FF2B5EF4-FFF2-40B4-BE49-F238E27FC236}">
                  <a16:creationId xmlns:a16="http://schemas.microsoft.com/office/drawing/2014/main" id="{9A43529E-5544-C18C-32AB-9B46AB5D5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3" y="3469528"/>
              <a:ext cx="685253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I will explode if I am asked to do that again!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0ECEDF-197A-C0A2-B1F1-A0E39E910AFC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4827588"/>
            <a:ext cx="7632700" cy="955675"/>
            <a:chOff x="1416052" y="4686355"/>
            <a:chExt cx="7632700" cy="9561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215C78-2AB2-D4F2-E19B-B73886448C7E}"/>
                </a:ext>
              </a:extLst>
            </p:cNvPr>
            <p:cNvSpPr/>
            <p:nvPr/>
          </p:nvSpPr>
          <p:spPr>
            <a:xfrm>
              <a:off x="1416052" y="4686355"/>
              <a:ext cx="7632700" cy="956160"/>
            </a:xfrm>
            <a:prstGeom prst="rect">
              <a:avLst/>
            </a:prstGeom>
            <a:solidFill>
              <a:srgbClr val="AF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39" name="Rectangle 22">
              <a:extLst>
                <a:ext uri="{FF2B5EF4-FFF2-40B4-BE49-F238E27FC236}">
                  <a16:creationId xmlns:a16="http://schemas.microsoft.com/office/drawing/2014/main" id="{ECD16E6F-9E05-11A7-28C9-C9DD245AC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8" y="4916880"/>
              <a:ext cx="6058428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The motorbike travelled faster than the speed of light.</a:t>
              </a:r>
            </a:p>
          </p:txBody>
        </p:sp>
      </p:grpSp>
      <p:sp>
        <p:nvSpPr>
          <p:cNvPr id="22534" name="Rectangle 13">
            <a:extLst>
              <a:ext uri="{FF2B5EF4-FFF2-40B4-BE49-F238E27FC236}">
                <a16:creationId xmlns:a16="http://schemas.microsoft.com/office/drawing/2014/main" id="{D7A9B79F-5B4D-18E4-3CC2-C7CC2E6CF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A statement/information that is untrue or over the top.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5D8A1-BDAB-E9ED-D053-50EBC8AF4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773238"/>
            <a:ext cx="19018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D4995F-683B-E964-9739-0DF4832A6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092450"/>
            <a:ext cx="14081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D612CE-6E5A-B78E-585F-27527FCBC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4510088"/>
            <a:ext cx="1884362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ECE863C4-98DB-FB3E-013F-4915638F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Exaggeration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816CD0-EA27-544F-65BB-E1DD37952BDA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2219325"/>
            <a:ext cx="1662112" cy="941388"/>
            <a:chOff x="1488688" y="1550394"/>
            <a:chExt cx="1644972" cy="9413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396E6D-74F0-C388-F457-D83E2D36FFB9}"/>
                </a:ext>
              </a:extLst>
            </p:cNvPr>
            <p:cNvSpPr/>
            <p:nvPr/>
          </p:nvSpPr>
          <p:spPr>
            <a:xfrm>
              <a:off x="1488688" y="1550394"/>
              <a:ext cx="1644972" cy="94138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572" name="Rectangle 5">
              <a:extLst>
                <a:ext uri="{FF2B5EF4-FFF2-40B4-BE49-F238E27FC236}">
                  <a16:creationId xmlns:a16="http://schemas.microsoft.com/office/drawing/2014/main" id="{B0CFB4C7-3FCF-E6C6-2FF2-63BAF0706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402" y="1722197"/>
              <a:ext cx="163054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happy</a:t>
              </a:r>
            </a:p>
          </p:txBody>
        </p:sp>
      </p:grpSp>
      <p:sp>
        <p:nvSpPr>
          <p:cNvPr id="23556" name="Rectangle 13">
            <a:extLst>
              <a:ext uri="{FF2B5EF4-FFF2-40B4-BE49-F238E27FC236}">
                <a16:creationId xmlns:a16="http://schemas.microsoft.com/office/drawing/2014/main" id="{4AB409D5-B486-D274-FE3E-168AD934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Use the words below to create your own exaggerated statement.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CCC1F-81FA-083F-4E06-047B6EA6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52990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Can you think of any other exaggerated statements you have heard used?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0B6BB5-B17A-6CD1-AF86-FD961C6CF807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3756025"/>
            <a:ext cx="1662112" cy="941388"/>
            <a:chOff x="1488688" y="1550394"/>
            <a:chExt cx="1644972" cy="94138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C2AA57-3C79-6372-2F3B-2AF9CF3267A1}"/>
                </a:ext>
              </a:extLst>
            </p:cNvPr>
            <p:cNvSpPr/>
            <p:nvPr/>
          </p:nvSpPr>
          <p:spPr>
            <a:xfrm>
              <a:off x="1488688" y="1550394"/>
              <a:ext cx="1644972" cy="941381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570" name="Rectangle 28">
              <a:extLst>
                <a:ext uri="{FF2B5EF4-FFF2-40B4-BE49-F238E27FC236}">
                  <a16:creationId xmlns:a16="http://schemas.microsoft.com/office/drawing/2014/main" id="{A630FBA8-E09E-F9F4-A558-06AB5ED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117" y="1722197"/>
              <a:ext cx="163054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bored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224C35-DFDF-2C99-EE6F-A622B5A212D3}"/>
              </a:ext>
            </a:extLst>
          </p:cNvPr>
          <p:cNvGrpSpPr>
            <a:grpSpLocks/>
          </p:cNvGrpSpPr>
          <p:nvPr/>
        </p:nvGrpSpPr>
        <p:grpSpPr bwMode="auto">
          <a:xfrm>
            <a:off x="2503488" y="3529013"/>
            <a:ext cx="5870575" cy="1354137"/>
            <a:chOff x="2504017" y="3199065"/>
            <a:chExt cx="5870571" cy="1354667"/>
          </a:xfrm>
        </p:grpSpPr>
        <p:grpSp>
          <p:nvGrpSpPr>
            <p:cNvPr id="23565" name="Group 25">
              <a:extLst>
                <a:ext uri="{FF2B5EF4-FFF2-40B4-BE49-F238E27FC236}">
                  <a16:creationId xmlns:a16="http://schemas.microsoft.com/office/drawing/2014/main" id="{E4702E7A-9472-7327-4C63-C9C4C98CE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017" y="3444179"/>
              <a:ext cx="5870571" cy="956160"/>
              <a:chOff x="3787909" y="3229198"/>
              <a:chExt cx="7647564" cy="95616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FFD483-F96B-2BE8-C98E-0D4F6C7CA799}"/>
                  </a:ext>
                </a:extLst>
              </p:cNvPr>
              <p:cNvSpPr/>
              <p:nvPr/>
            </p:nvSpPr>
            <p:spPr>
              <a:xfrm>
                <a:off x="3787909" y="3228655"/>
                <a:ext cx="7647564" cy="956049"/>
              </a:xfrm>
              <a:prstGeom prst="rect">
                <a:avLst/>
              </a:prstGeom>
              <a:solidFill>
                <a:srgbClr val="CEDF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68" name="Rectangle 18">
                <a:extLst>
                  <a:ext uri="{FF2B5EF4-FFF2-40B4-BE49-F238E27FC236}">
                    <a16:creationId xmlns:a16="http://schemas.microsoft.com/office/drawing/2014/main" id="{134291D5-9857-1F1B-199D-E59A5834D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614" y="3382776"/>
                <a:ext cx="4846703" cy="49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>
                    <a:solidFill>
                      <a:schemeClr val="tx1"/>
                    </a:solidFill>
                    <a:ea typeface="Twinkl" pitchFamily="2" charset="77"/>
                    <a:cs typeface="Twinkl" pitchFamily="2" charset="77"/>
                  </a:rPr>
                  <a:t>I was so bored I could have died!</a:t>
                </a:r>
              </a:p>
            </p:txBody>
          </p:sp>
        </p:grpSp>
        <p:pic>
          <p:nvPicPr>
            <p:cNvPr id="23566" name="Picture 7">
              <a:extLst>
                <a:ext uri="{FF2B5EF4-FFF2-40B4-BE49-F238E27FC236}">
                  <a16:creationId xmlns:a16="http://schemas.microsoft.com/office/drawing/2014/main" id="{884321C4-CAD1-2A9F-98BC-B82A36CBC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339" y="3199065"/>
              <a:ext cx="881812" cy="135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4DAE12D-B415-3432-663E-2EAFF1D4F865}"/>
              </a:ext>
            </a:extLst>
          </p:cNvPr>
          <p:cNvGrpSpPr>
            <a:grpSpLocks/>
          </p:cNvGrpSpPr>
          <p:nvPr/>
        </p:nvGrpSpPr>
        <p:grpSpPr bwMode="auto">
          <a:xfrm>
            <a:off x="2503488" y="2019300"/>
            <a:ext cx="5870575" cy="1238250"/>
            <a:chOff x="2503488" y="2019887"/>
            <a:chExt cx="5871074" cy="1237595"/>
          </a:xfrm>
        </p:grpSpPr>
        <p:grpSp>
          <p:nvGrpSpPr>
            <p:cNvPr id="23561" name="Group 3">
              <a:extLst>
                <a:ext uri="{FF2B5EF4-FFF2-40B4-BE49-F238E27FC236}">
                  <a16:creationId xmlns:a16="http://schemas.microsoft.com/office/drawing/2014/main" id="{84F35D57-3314-CCFF-14EC-BF8676168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3488" y="2211433"/>
              <a:ext cx="5871074" cy="940668"/>
              <a:chOff x="2504018" y="2067532"/>
              <a:chExt cx="5870571" cy="94138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057EF9-9939-5827-B18A-A03DDC671FE5}"/>
                  </a:ext>
                </a:extLst>
              </p:cNvPr>
              <p:cNvSpPr/>
              <p:nvPr/>
            </p:nvSpPr>
            <p:spPr>
              <a:xfrm>
                <a:off x="2504018" y="2067973"/>
                <a:ext cx="5870571" cy="941602"/>
              </a:xfrm>
              <a:prstGeom prst="rect">
                <a:avLst/>
              </a:prstGeom>
              <a:solidFill>
                <a:srgbClr val="EEB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64" name="Rectangle 1">
                <a:extLst>
                  <a:ext uri="{FF2B5EF4-FFF2-40B4-BE49-F238E27FC236}">
                    <a16:creationId xmlns:a16="http://schemas.microsoft.com/office/drawing/2014/main" id="{38C0E63E-1AB5-A94F-1208-1F61DA45B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5680" y="2324480"/>
                <a:ext cx="34868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>
                    <a:solidFill>
                      <a:schemeClr val="tx1"/>
                    </a:solidFill>
                    <a:ea typeface="Twinkl" pitchFamily="2" charset="77"/>
                    <a:cs typeface="Twinkl" pitchFamily="2" charset="77"/>
                  </a:rPr>
                  <a:t>I was as happy as a pig in mud.</a:t>
                </a:r>
              </a:p>
            </p:txBody>
          </p:sp>
        </p:grpSp>
        <p:pic>
          <p:nvPicPr>
            <p:cNvPr id="23562" name="Picture 3">
              <a:extLst>
                <a:ext uri="{FF2B5EF4-FFF2-40B4-BE49-F238E27FC236}">
                  <a16:creationId xmlns:a16="http://schemas.microsoft.com/office/drawing/2014/main" id="{C2B3DF31-E95C-8B91-F90A-5E5C3C9A9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580" y="2019887"/>
              <a:ext cx="1719221" cy="123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>
            <a:extLst>
              <a:ext uri="{FF2B5EF4-FFF2-40B4-BE49-F238E27FC236}">
                <a16:creationId xmlns:a16="http://schemas.microsoft.com/office/drawing/2014/main" id="{C5D1E2C0-888A-503F-F17D-3C37B614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Statistics</a:t>
            </a: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D51E42EF-F820-DAF9-5597-74F926C7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Factual data used to convince the reader.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0BFFE-F7DA-4DDA-9CCE-A4D4D483F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5162550"/>
            <a:ext cx="4629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What data could you use if you were trying to persuade people to eat healthily?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613386-CCAD-D243-82B4-DB66187B213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585913"/>
            <a:ext cx="7618413" cy="1822450"/>
            <a:chOff x="755650" y="1586463"/>
            <a:chExt cx="7618939" cy="1821511"/>
          </a:xfrm>
        </p:grpSpPr>
        <p:grpSp>
          <p:nvGrpSpPr>
            <p:cNvPr id="24590" name="Group 3">
              <a:extLst>
                <a:ext uri="{FF2B5EF4-FFF2-40B4-BE49-F238E27FC236}">
                  <a16:creationId xmlns:a16="http://schemas.microsoft.com/office/drawing/2014/main" id="{122636C4-6CBF-3082-ED4C-3C90A3946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650" y="2109867"/>
              <a:ext cx="7618939" cy="941381"/>
              <a:chOff x="755650" y="2067532"/>
              <a:chExt cx="7618939" cy="94138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671033-C0E1-9785-3168-14FDFA93987C}"/>
                  </a:ext>
                </a:extLst>
              </p:cNvPr>
              <p:cNvSpPr/>
              <p:nvPr/>
            </p:nvSpPr>
            <p:spPr>
              <a:xfrm>
                <a:off x="755650" y="2067733"/>
                <a:ext cx="7618939" cy="940902"/>
              </a:xfrm>
              <a:prstGeom prst="rect">
                <a:avLst/>
              </a:prstGeom>
              <a:solidFill>
                <a:srgbClr val="EEB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93" name="Rectangle 1">
                <a:extLst>
                  <a:ext uri="{FF2B5EF4-FFF2-40B4-BE49-F238E27FC236}">
                    <a16:creationId xmlns:a16="http://schemas.microsoft.com/office/drawing/2014/main" id="{FEB968F2-7D6E-1E1A-AFED-5E689D313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254" y="2193829"/>
                <a:ext cx="512527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  <a:ea typeface="Twinkl" pitchFamily="2" charset="77"/>
                    <a:cs typeface="Twinkl" pitchFamily="2" charset="77"/>
                  </a:rPr>
                  <a:t>95% of people agreed it was the best pizza they had ever tasted.</a:t>
                </a:r>
              </a:p>
            </p:txBody>
          </p:sp>
        </p:grpSp>
        <p:pic>
          <p:nvPicPr>
            <p:cNvPr id="24591" name="Picture 8">
              <a:extLst>
                <a:ext uri="{FF2B5EF4-FFF2-40B4-BE49-F238E27FC236}">
                  <a16:creationId xmlns:a16="http://schemas.microsoft.com/office/drawing/2014/main" id="{8D40F710-4985-1788-5B40-7BB82F29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985" y="1586463"/>
              <a:ext cx="1802337" cy="182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E2181C-CC8F-2829-385A-A9A5408B456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24263"/>
            <a:ext cx="7618413" cy="1538287"/>
            <a:chOff x="755651" y="3624123"/>
            <a:chExt cx="7618938" cy="1538719"/>
          </a:xfrm>
        </p:grpSpPr>
        <p:grpSp>
          <p:nvGrpSpPr>
            <p:cNvPr id="24583" name="Group 25">
              <a:extLst>
                <a:ext uri="{FF2B5EF4-FFF2-40B4-BE49-F238E27FC236}">
                  <a16:creationId xmlns:a16="http://schemas.microsoft.com/office/drawing/2014/main" id="{76616859-8748-A163-32EB-EF0442FB7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651" y="3774385"/>
              <a:ext cx="7618938" cy="956160"/>
              <a:chOff x="1510321" y="3229198"/>
              <a:chExt cx="9925153" cy="95616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F8A852F-BFAC-952E-2480-7DCE3A58AF00}"/>
                  </a:ext>
                </a:extLst>
              </p:cNvPr>
              <p:cNvSpPr/>
              <p:nvPr/>
            </p:nvSpPr>
            <p:spPr>
              <a:xfrm>
                <a:off x="1510321" y="3229790"/>
                <a:ext cx="9925153" cy="955943"/>
              </a:xfrm>
              <a:prstGeom prst="rect">
                <a:avLst/>
              </a:prstGeom>
              <a:solidFill>
                <a:srgbClr val="CEDF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89" name="Rectangle 18">
                <a:extLst>
                  <a:ext uri="{FF2B5EF4-FFF2-40B4-BE49-F238E27FC236}">
                    <a16:creationId xmlns:a16="http://schemas.microsoft.com/office/drawing/2014/main" id="{13226CE7-5A4E-ECAA-25A6-9B4E7F0D6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193" y="3432839"/>
                <a:ext cx="8241719" cy="49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>
                    <a:solidFill>
                      <a:schemeClr val="tx1"/>
                    </a:solidFill>
                    <a:ea typeface="Twinkl" pitchFamily="2" charset="77"/>
                    <a:cs typeface="Twinkl" pitchFamily="2" charset="77"/>
                  </a:rPr>
                  <a:t>85% of children believe homework should be abolished.</a:t>
                </a:r>
              </a:p>
            </p:txBody>
          </p:sp>
        </p:grpSp>
        <p:grpSp>
          <p:nvGrpSpPr>
            <p:cNvPr id="24584" name="Group 16">
              <a:extLst>
                <a:ext uri="{FF2B5EF4-FFF2-40B4-BE49-F238E27FC236}">
                  <a16:creationId xmlns:a16="http://schemas.microsoft.com/office/drawing/2014/main" id="{A09A54C9-A46B-5893-A14C-583CA96BF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5138" y="3624123"/>
              <a:ext cx="2084029" cy="1538719"/>
              <a:chOff x="6245138" y="3624123"/>
              <a:chExt cx="2084029" cy="1538719"/>
            </a:xfrm>
          </p:grpSpPr>
          <p:pic>
            <p:nvPicPr>
              <p:cNvPr id="24585" name="Picture 9">
                <a:extLst>
                  <a:ext uri="{FF2B5EF4-FFF2-40B4-BE49-F238E27FC236}">
                    <a16:creationId xmlns:a16="http://schemas.microsoft.com/office/drawing/2014/main" id="{911B94CF-FC8B-33F0-E59B-7FE3A9BEF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5138" y="3624123"/>
                <a:ext cx="2084029" cy="15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24D74CB-ED9B-FD1F-5ADB-67EB67BEA64D}"/>
                  </a:ext>
                </a:extLst>
              </p:cNvPr>
              <p:cNvCxnSpPr/>
              <p:nvPr/>
            </p:nvCxnSpPr>
            <p:spPr>
              <a:xfrm>
                <a:off x="6469457" y="3700344"/>
                <a:ext cx="1717794" cy="146249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6C17D70-7164-3AD5-11F7-C9AB41B9B7AC}"/>
                  </a:ext>
                </a:extLst>
              </p:cNvPr>
              <p:cNvCxnSpPr/>
              <p:nvPr/>
            </p:nvCxnSpPr>
            <p:spPr>
              <a:xfrm flipH="1">
                <a:off x="6469457" y="3635238"/>
                <a:ext cx="1717794" cy="1462499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3FAB63-F575-98A0-83C4-EA60708A854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39925"/>
            <a:ext cx="7618413" cy="1743075"/>
            <a:chOff x="755650" y="1939394"/>
            <a:chExt cx="7618413" cy="17436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747108-1B84-CAD2-8B60-F5BAA44F9586}"/>
                </a:ext>
              </a:extLst>
            </p:cNvPr>
            <p:cNvSpPr/>
            <p:nvPr/>
          </p:nvSpPr>
          <p:spPr bwMode="auto">
            <a:xfrm>
              <a:off x="755650" y="2260167"/>
              <a:ext cx="7618413" cy="941675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5624" name="Picture 2">
              <a:extLst>
                <a:ext uri="{FF2B5EF4-FFF2-40B4-BE49-F238E27FC236}">
                  <a16:creationId xmlns:a16="http://schemas.microsoft.com/office/drawing/2014/main" id="{550CDD4D-C383-6E35-A6A7-C922E7499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971" y="1939394"/>
              <a:ext cx="1322947" cy="174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B07A60-88E2-27F2-8D65-1582326B033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603750"/>
            <a:ext cx="7632700" cy="957263"/>
            <a:chOff x="755650" y="4604278"/>
            <a:chExt cx="7632700" cy="9561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344C7-BEDA-F516-B833-0673EE521A4E}"/>
                </a:ext>
              </a:extLst>
            </p:cNvPr>
            <p:cNvSpPr/>
            <p:nvPr/>
          </p:nvSpPr>
          <p:spPr>
            <a:xfrm>
              <a:off x="755650" y="4604278"/>
              <a:ext cx="7618413" cy="956160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5622" name="Picture 10">
              <a:extLst>
                <a:ext uri="{FF2B5EF4-FFF2-40B4-BE49-F238E27FC236}">
                  <a16:creationId xmlns:a16="http://schemas.microsoft.com/office/drawing/2014/main" id="{3ADBEE3D-E7CB-08E1-F79F-24E6CFA26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971" y="4741502"/>
              <a:ext cx="1792379" cy="62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ACF60FB-AC85-8717-ED4B-7D3FD7A92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419350"/>
            <a:ext cx="5126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“Stop, look and listen when crossing the road.”</a:t>
            </a:r>
          </a:p>
        </p:txBody>
      </p:sp>
      <p:sp>
        <p:nvSpPr>
          <p:cNvPr id="25605" name="Title 20">
            <a:extLst>
              <a:ext uri="{FF2B5EF4-FFF2-40B4-BE49-F238E27FC236}">
                <a16:creationId xmlns:a16="http://schemas.microsoft.com/office/drawing/2014/main" id="{BE44C143-7E4C-E2DE-36C1-A2999453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Three (rule of)</a:t>
            </a:r>
          </a:p>
        </p:txBody>
      </p:sp>
      <p:sp>
        <p:nvSpPr>
          <p:cNvPr id="25606" name="Rectangle 13">
            <a:extLst>
              <a:ext uri="{FF2B5EF4-FFF2-40B4-BE49-F238E27FC236}">
                <a16:creationId xmlns:a16="http://schemas.microsoft.com/office/drawing/2014/main" id="{4960F6B5-18C3-7564-B10D-8D16FDBC1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It is believed that a person is more likely to remember things if they are grouped in three.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0234F-3FE3-B32B-9CD2-C4026C23A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735263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CA085C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54A35E-C1C4-76AF-7C25-E2FFF492A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272732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CA085C"/>
                </a:solidFill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9A1838-178D-1B42-5B88-24F6D0DF7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414588"/>
            <a:ext cx="5126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“</a:t>
            </a:r>
            <a:r>
              <a:rPr lang="en-GB" altLang="en-US" b="1">
                <a:solidFill>
                  <a:srgbClr val="CA085C"/>
                </a:solidFill>
                <a:ea typeface="Twinkl" pitchFamily="2" charset="77"/>
                <a:cs typeface="Twinkl" pitchFamily="2" charset="77"/>
              </a:rPr>
              <a:t>Stop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, look and listen when crossing the road.”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025A1-CF06-A6E4-B8FC-D2180688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744788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CA085C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1282E0-5367-2E20-DAF3-F377EDFE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417763"/>
            <a:ext cx="5126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“</a:t>
            </a:r>
            <a:r>
              <a:rPr lang="en-GB" altLang="en-US" b="1">
                <a:solidFill>
                  <a:srgbClr val="CA085C"/>
                </a:solidFill>
                <a:ea typeface="Twinkl" pitchFamily="2" charset="77"/>
                <a:cs typeface="Twinkl" pitchFamily="2" charset="77"/>
              </a:rPr>
              <a:t>Stop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, </a:t>
            </a:r>
            <a:r>
              <a:rPr lang="en-GB" altLang="en-US" b="1">
                <a:solidFill>
                  <a:srgbClr val="CA085C"/>
                </a:solidFill>
                <a:ea typeface="Twinkl" pitchFamily="2" charset="77"/>
                <a:cs typeface="Twinkl" pitchFamily="2" charset="77"/>
              </a:rPr>
              <a:t>look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 and listen when crossing the road.”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5D558E-F733-E848-0B6E-F34D0756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2416175"/>
            <a:ext cx="512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“</a:t>
            </a:r>
            <a:r>
              <a:rPr lang="en-GB" altLang="en-US" b="1">
                <a:solidFill>
                  <a:srgbClr val="CA085C"/>
                </a:solidFill>
                <a:ea typeface="Twinkl" pitchFamily="2" charset="77"/>
                <a:cs typeface="Twinkl" pitchFamily="2" charset="77"/>
              </a:rPr>
              <a:t>Stop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, </a:t>
            </a:r>
            <a:r>
              <a:rPr lang="en-GB" altLang="en-US" b="1">
                <a:solidFill>
                  <a:srgbClr val="CA085C"/>
                </a:solidFill>
                <a:ea typeface="Twinkl" pitchFamily="2" charset="77"/>
                <a:cs typeface="Twinkl" pitchFamily="2" charset="77"/>
              </a:rPr>
              <a:t>look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 and </a:t>
            </a:r>
            <a:r>
              <a:rPr lang="en-GB" altLang="en-US" b="1">
                <a:solidFill>
                  <a:srgbClr val="CA085C"/>
                </a:solidFill>
                <a:ea typeface="Twinkl" pitchFamily="2" charset="77"/>
                <a:cs typeface="Twinkl" pitchFamily="2" charset="77"/>
              </a:rPr>
              <a:t>listen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 when crossing the road.”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8AD8F3-0FBC-CEC3-2F20-7715CFB41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3684588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When using this in persuasive writing choose an order so the word having the biggest impact is at the end.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7F5064-2B33-382C-DF78-D95491B33D39}"/>
              </a:ext>
            </a:extLst>
          </p:cNvPr>
          <p:cNvSpPr>
            <a:spLocks/>
          </p:cNvSpPr>
          <p:nvPr/>
        </p:nvSpPr>
        <p:spPr bwMode="auto">
          <a:xfrm>
            <a:off x="844550" y="4808538"/>
            <a:ext cx="63261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Twinkl chocolate is smooth, velvety and tastes divine!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54832-60BB-AC09-0594-49B652901E04}"/>
              </a:ext>
            </a:extLst>
          </p:cNvPr>
          <p:cNvSpPr>
            <a:spLocks/>
          </p:cNvSpPr>
          <p:nvPr/>
        </p:nvSpPr>
        <p:spPr bwMode="auto">
          <a:xfrm>
            <a:off x="844550" y="4808538"/>
            <a:ext cx="63261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Twinkl chocolate is </a:t>
            </a:r>
            <a:r>
              <a:rPr lang="en-GB" altLang="en-US" b="1">
                <a:solidFill>
                  <a:srgbClr val="6A9326"/>
                </a:solidFill>
                <a:ea typeface="Twinkl" pitchFamily="2" charset="77"/>
                <a:cs typeface="Twinkl" pitchFamily="2" charset="77"/>
              </a:rPr>
              <a:t>smooth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, velvety and tastes divine!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EBE7A2-E811-E7E3-5287-F28113D3CC03}"/>
              </a:ext>
            </a:extLst>
          </p:cNvPr>
          <p:cNvSpPr>
            <a:spLocks/>
          </p:cNvSpPr>
          <p:nvPr/>
        </p:nvSpPr>
        <p:spPr bwMode="auto">
          <a:xfrm>
            <a:off x="844550" y="4819650"/>
            <a:ext cx="63261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Twinkl chocolate is </a:t>
            </a:r>
            <a:r>
              <a:rPr lang="en-GB" altLang="en-US" b="1">
                <a:solidFill>
                  <a:srgbClr val="6A9326"/>
                </a:solidFill>
                <a:ea typeface="Twinkl" pitchFamily="2" charset="77"/>
                <a:cs typeface="Twinkl" pitchFamily="2" charset="77"/>
              </a:rPr>
              <a:t>smooth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, </a:t>
            </a:r>
            <a:r>
              <a:rPr lang="en-GB" altLang="en-US" b="1">
                <a:solidFill>
                  <a:srgbClr val="6A9326"/>
                </a:solidFill>
                <a:ea typeface="Twinkl" pitchFamily="2" charset="77"/>
                <a:cs typeface="Twinkl" pitchFamily="2" charset="77"/>
              </a:rPr>
              <a:t>velvety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 and tastes divine!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76E627-3467-4EB3-16C6-1134DDD3B601}"/>
              </a:ext>
            </a:extLst>
          </p:cNvPr>
          <p:cNvSpPr>
            <a:spLocks/>
          </p:cNvSpPr>
          <p:nvPr/>
        </p:nvSpPr>
        <p:spPr bwMode="auto">
          <a:xfrm>
            <a:off x="850900" y="4818063"/>
            <a:ext cx="6327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Twinkl chocolate is </a:t>
            </a:r>
            <a:r>
              <a:rPr lang="en-GB" altLang="en-US" b="1">
                <a:solidFill>
                  <a:srgbClr val="6A9326"/>
                </a:solidFill>
                <a:ea typeface="Twinkl" pitchFamily="2" charset="77"/>
                <a:cs typeface="Twinkl" pitchFamily="2" charset="77"/>
              </a:rPr>
              <a:t>smooth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, </a:t>
            </a:r>
            <a:r>
              <a:rPr lang="en-GB" altLang="en-US" b="1">
                <a:solidFill>
                  <a:srgbClr val="6A9326"/>
                </a:solidFill>
                <a:ea typeface="Twinkl" pitchFamily="2" charset="77"/>
                <a:cs typeface="Twinkl" pitchFamily="2" charset="77"/>
              </a:rPr>
              <a:t>velvety</a:t>
            </a: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 and </a:t>
            </a:r>
            <a:r>
              <a:rPr lang="en-GB" altLang="en-US" b="1">
                <a:solidFill>
                  <a:srgbClr val="6A9326"/>
                </a:solidFill>
                <a:ea typeface="Twinkl" pitchFamily="2" charset="77"/>
                <a:cs typeface="Twinkl" pitchFamily="2" charset="77"/>
              </a:rPr>
              <a:t>tastes divine!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3F6814-B911-6F9B-4B39-EC964766F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5164138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6A9326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DA6E9C-9170-DDCD-4B73-54A75E3A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5146675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6A9326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B3E233-C4A1-91B8-2486-73791170F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518477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6A9326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7" grpId="0"/>
      <p:bldP spid="24" grpId="0"/>
      <p:bldP spid="29" grpId="0"/>
      <p:bldP spid="29" grpId="1"/>
      <p:bldP spid="25" grpId="0"/>
      <p:bldP spid="30" grpId="0"/>
      <p:bldP spid="30" grpId="1"/>
      <p:bldP spid="31" grpId="0"/>
      <p:bldP spid="32" grpId="0"/>
      <p:bldP spid="19" grpId="0"/>
      <p:bldP spid="19" grpId="1"/>
      <p:bldP spid="33" grpId="0"/>
      <p:bldP spid="33" grpId="1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>
            <a:extLst>
              <a:ext uri="{FF2B5EF4-FFF2-40B4-BE49-F238E27FC236}">
                <a16:creationId xmlns:a16="http://schemas.microsoft.com/office/drawing/2014/main" id="{F61D513F-8EF8-9CE6-5675-6ECA70EC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Three (rule of)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616134-98A4-03A9-5CD0-9E6FBA0A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860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Create your own Rule of Three text for one of the pictures/text below and discuss your idea with a partner.</a:t>
            </a:r>
          </a:p>
        </p:txBody>
      </p:sp>
      <p:sp>
        <p:nvSpPr>
          <p:cNvPr id="26628" name="Rectangle 25">
            <a:extLst>
              <a:ext uri="{FF2B5EF4-FFF2-40B4-BE49-F238E27FC236}">
                <a16:creationId xmlns:a16="http://schemas.microsoft.com/office/drawing/2014/main" id="{CB26B0AC-6B56-B6F1-A105-1D6272A62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320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Use the internet to search for ‘Rule of Three’ examples – how many do </a:t>
            </a:r>
            <a:b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</a:b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you recognise?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AB9CD-8365-1835-0787-2BB900093B6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298825"/>
            <a:ext cx="2878138" cy="2552700"/>
            <a:chOff x="838753" y="3298341"/>
            <a:chExt cx="2877561" cy="2552628"/>
          </a:xfrm>
        </p:grpSpPr>
        <p:pic>
          <p:nvPicPr>
            <p:cNvPr id="26632" name="Picture 2">
              <a:extLst>
                <a:ext uri="{FF2B5EF4-FFF2-40B4-BE49-F238E27FC236}">
                  <a16:creationId xmlns:a16="http://schemas.microsoft.com/office/drawing/2014/main" id="{BCD13624-1640-5E4B-3C72-4CA93A07E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53" y="3298341"/>
              <a:ext cx="2877561" cy="21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7">
              <a:extLst>
                <a:ext uri="{FF2B5EF4-FFF2-40B4-BE49-F238E27FC236}">
                  <a16:creationId xmlns:a16="http://schemas.microsoft.com/office/drawing/2014/main" id="{976176DE-9096-778A-3832-B78F5C537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119" y="5481637"/>
              <a:ext cx="12442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homework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BC9C4-4EA6-CDA0-E041-5812E4CC1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698875"/>
            <a:ext cx="281146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ED1AF3-3D12-B410-E0F9-14C7019C2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084513"/>
            <a:ext cx="17621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F42025E8-C0ED-9215-00EA-9DE555BD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Persuasive Devices</a:t>
            </a:r>
          </a:p>
        </p:txBody>
      </p:sp>
      <p:grpSp>
        <p:nvGrpSpPr>
          <p:cNvPr id="9219" name="Group 24">
            <a:extLst>
              <a:ext uri="{FF2B5EF4-FFF2-40B4-BE49-F238E27FC236}">
                <a16:creationId xmlns:a16="http://schemas.microsoft.com/office/drawing/2014/main" id="{F12CD67C-4EE3-AEFD-019B-A1287A644FB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68463"/>
            <a:ext cx="4762500" cy="981075"/>
            <a:chOff x="1498601" y="1405412"/>
            <a:chExt cx="4761730" cy="9810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55954D-EEFB-6605-244B-48182735A32F}"/>
                </a:ext>
              </a:extLst>
            </p:cNvPr>
            <p:cNvSpPr/>
            <p:nvPr/>
          </p:nvSpPr>
          <p:spPr>
            <a:xfrm>
              <a:off x="1498601" y="1405412"/>
              <a:ext cx="4761730" cy="981036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9" name="Rectangle 5">
              <a:extLst>
                <a:ext uri="{FF2B5EF4-FFF2-40B4-BE49-F238E27FC236}">
                  <a16:creationId xmlns:a16="http://schemas.microsoft.com/office/drawing/2014/main" id="{C1EDF303-0660-0ED8-0712-1777C6CCC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83" y="1475841"/>
              <a:ext cx="4573248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Persuasive devices are language features typically used in a persuasive piece of text.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52E86-4A5C-2BBD-2BEE-454825ACA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741738"/>
            <a:ext cx="24050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9B535DB-2271-27EB-859B-809D0941799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863850"/>
            <a:ext cx="4789488" cy="1081088"/>
            <a:chOff x="1498600" y="2330586"/>
            <a:chExt cx="6239934" cy="10809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077019-719D-E742-D8AF-F0BC513EF8B8}"/>
                </a:ext>
              </a:extLst>
            </p:cNvPr>
            <p:cNvSpPr/>
            <p:nvPr/>
          </p:nvSpPr>
          <p:spPr>
            <a:xfrm>
              <a:off x="1498600" y="2352808"/>
              <a:ext cx="6239934" cy="105872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7" name="Rectangle 18">
              <a:extLst>
                <a:ext uri="{FF2B5EF4-FFF2-40B4-BE49-F238E27FC236}">
                  <a16:creationId xmlns:a16="http://schemas.microsoft.com/office/drawing/2014/main" id="{E15FE409-53E7-4293-FA8D-D79F547B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135" y="2330586"/>
              <a:ext cx="5994399" cy="104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A written persuasive text is intended to persuade the reader to think in a particular way.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A832DE-BFBD-A8D3-E9DB-87593A1C017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178300"/>
            <a:ext cx="4789488" cy="798513"/>
            <a:chOff x="1498601" y="3473670"/>
            <a:chExt cx="4790017" cy="7978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65C83A-05C1-FF85-4263-DFCD19BCC7D9}"/>
                </a:ext>
              </a:extLst>
            </p:cNvPr>
            <p:cNvSpPr/>
            <p:nvPr/>
          </p:nvSpPr>
          <p:spPr>
            <a:xfrm>
              <a:off x="1498601" y="3497462"/>
              <a:ext cx="4790017" cy="774022"/>
            </a:xfrm>
            <a:prstGeom prst="rect">
              <a:avLst/>
            </a:prstGeom>
            <a:solidFill>
              <a:srgbClr val="AF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Rectangle 22">
              <a:extLst>
                <a:ext uri="{FF2B5EF4-FFF2-40B4-BE49-F238E27FC236}">
                  <a16:creationId xmlns:a16="http://schemas.microsoft.com/office/drawing/2014/main" id="{E44BF862-FEF2-6E7A-810F-D4F0CAB8C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82" y="3473670"/>
              <a:ext cx="4594030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This can be achieved by using persuasive devices/techniques.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150F521-0170-D928-4B59-5A6CD4F3B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473200"/>
            <a:ext cx="14557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8D08A5A6-4E00-D66D-68BE-D6614A0B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Persuasive Devices</a:t>
            </a:r>
          </a:p>
        </p:txBody>
      </p:sp>
      <p:grpSp>
        <p:nvGrpSpPr>
          <p:cNvPr id="10243" name="Group 24">
            <a:extLst>
              <a:ext uri="{FF2B5EF4-FFF2-40B4-BE49-F238E27FC236}">
                <a16:creationId xmlns:a16="http://schemas.microsoft.com/office/drawing/2014/main" id="{638B01F7-3EC2-ACD0-1607-010861A82333}"/>
              </a:ext>
            </a:extLst>
          </p:cNvPr>
          <p:cNvGrpSpPr>
            <a:grpSpLocks/>
          </p:cNvGrpSpPr>
          <p:nvPr/>
        </p:nvGrpSpPr>
        <p:grpSpPr bwMode="auto">
          <a:xfrm>
            <a:off x="2414588" y="1819275"/>
            <a:ext cx="4316412" cy="703263"/>
            <a:chOff x="1498602" y="1523373"/>
            <a:chExt cx="4315883" cy="7029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A2FED5-BF5A-C194-D61B-476D02FA309C}"/>
                </a:ext>
              </a:extLst>
            </p:cNvPr>
            <p:cNvSpPr/>
            <p:nvPr/>
          </p:nvSpPr>
          <p:spPr>
            <a:xfrm>
              <a:off x="1498602" y="1523373"/>
              <a:ext cx="4315883" cy="702975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1" name="Rectangle 5">
              <a:extLst>
                <a:ext uri="{FF2B5EF4-FFF2-40B4-BE49-F238E27FC236}">
                  <a16:creationId xmlns:a16="http://schemas.microsoft.com/office/drawing/2014/main" id="{F8EBAA9F-4198-86AE-C090-8214A093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990" y="1627306"/>
              <a:ext cx="4237495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Go through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BE78DE-1A77-36EC-FDEB-6EAE55C0FB92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3051175"/>
            <a:ext cx="4640262" cy="688975"/>
            <a:chOff x="1258615" y="2483285"/>
            <a:chExt cx="6044160" cy="6883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04CA1A-DA7F-DABE-1942-137FBC7F13D7}"/>
                </a:ext>
              </a:extLst>
            </p:cNvPr>
            <p:cNvSpPr/>
            <p:nvPr/>
          </p:nvSpPr>
          <p:spPr>
            <a:xfrm>
              <a:off x="1498479" y="2483285"/>
              <a:ext cx="5622330" cy="688319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49" name="Rectangle 18">
              <a:extLst>
                <a:ext uri="{FF2B5EF4-FFF2-40B4-BE49-F238E27FC236}">
                  <a16:creationId xmlns:a16="http://schemas.microsoft.com/office/drawing/2014/main" id="{5E6C8AB4-A23C-CB15-7EB1-02AF5C596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615" y="2613644"/>
              <a:ext cx="6044160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A FOREST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4319B6-FEEA-92D5-F4C6-F171DC0A2741}"/>
              </a:ext>
            </a:extLst>
          </p:cNvPr>
          <p:cNvGrpSpPr>
            <a:grpSpLocks/>
          </p:cNvGrpSpPr>
          <p:nvPr/>
        </p:nvGrpSpPr>
        <p:grpSpPr bwMode="auto">
          <a:xfrm>
            <a:off x="2414588" y="4235450"/>
            <a:ext cx="4316412" cy="977900"/>
            <a:chOff x="1498601" y="3496733"/>
            <a:chExt cx="4315883" cy="97732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62C48D-328E-41FC-BB5B-C8A12154B094}"/>
                </a:ext>
              </a:extLst>
            </p:cNvPr>
            <p:cNvSpPr/>
            <p:nvPr/>
          </p:nvSpPr>
          <p:spPr>
            <a:xfrm>
              <a:off x="1498601" y="3496733"/>
              <a:ext cx="4315883" cy="977323"/>
            </a:xfrm>
            <a:prstGeom prst="rect">
              <a:avLst/>
            </a:prstGeom>
            <a:solidFill>
              <a:srgbClr val="AF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47" name="Rectangle 22">
              <a:extLst>
                <a:ext uri="{FF2B5EF4-FFF2-40B4-BE49-F238E27FC236}">
                  <a16:creationId xmlns:a16="http://schemas.microsoft.com/office/drawing/2014/main" id="{E1BD9EB5-C394-6782-3BB2-56E745F4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284" y="3599340"/>
              <a:ext cx="3962399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to be heard, get noticed and to draw in the reader to your writing.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1AA74A88-D07A-2AB3-C205-80B46BC5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Persuasive Devices</a:t>
            </a:r>
          </a:p>
        </p:txBody>
      </p:sp>
      <p:sp>
        <p:nvSpPr>
          <p:cNvPr id="11267" name="TextBox 1">
            <a:extLst>
              <a:ext uri="{FF2B5EF4-FFF2-40B4-BE49-F238E27FC236}">
                <a16:creationId xmlns:a16="http://schemas.microsoft.com/office/drawing/2014/main" id="{421E8E9F-1776-41D8-1814-7DADF3FE6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457325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11C3E-1261-9ADF-D791-494BAA839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1549400"/>
            <a:ext cx="264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lliteration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085953-2D20-4F1C-1F14-A88D0B69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998663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C9F251-BBFF-4CF6-CA2A-46117099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524125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0C4BB1-47D8-1923-62D2-D8259F7A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114675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57D64C-ED75-1A57-29F7-ABF7E147D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717925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11A138-7840-FA8C-EC6D-9077E3DD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306888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75DF5-BB43-16D8-31A2-F444BFA91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910138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1AA133-F877-EFC3-DBA3-E4A1504B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2105025"/>
            <a:ext cx="264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acts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F0637C-B208-500F-D51B-CC7AA6878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2638425"/>
            <a:ext cx="264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pinions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67F8E-E679-77A3-3B60-2A67E153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241675"/>
            <a:ext cx="641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epetition (&amp;    </a:t>
            </a:r>
            <a:r>
              <a:rPr lang="en-GB" altLang="en-ES" sz="2800">
                <a:solidFill>
                  <a:schemeClr val="tx1"/>
                </a:solidFill>
              </a:rPr>
              <a:t>hetorical</a:t>
            </a:r>
            <a:r>
              <a:rPr lang="en-GB" altLang="en-US" sz="2800">
                <a:solidFill>
                  <a:schemeClr val="tx1"/>
                </a:solidFill>
              </a:rPr>
              <a:t> Questions)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148734-E381-D849-6D6D-46BFF2F4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3843338"/>
            <a:ext cx="675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motive Language (&amp;   xaggeration)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F91803-37B2-9040-3934-CCCE6127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4435475"/>
            <a:ext cx="264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tatistics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737F73-FC82-90DC-F932-EA9A9FC2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5056188"/>
            <a:ext cx="264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hree (rule of)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EBF2AA-1184-152C-5CE5-2A3953FD2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3725863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FD6DD6-B765-6865-5E0E-0F10CD85B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3114675"/>
            <a:ext cx="79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CA085C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390E2F70-4D12-BBBF-05AE-B825373E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Alliteration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333FECD3-AC8D-5183-911B-35ADF99C4914}"/>
              </a:ext>
            </a:extLst>
          </p:cNvPr>
          <p:cNvSpPr>
            <a:spLocks/>
          </p:cNvSpPr>
          <p:nvPr/>
        </p:nvSpPr>
        <p:spPr bwMode="auto">
          <a:xfrm>
            <a:off x="738188" y="1473200"/>
            <a:ext cx="76501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Alliteration is the stylistic device of using a series of words that begin with the same sound.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B5A53C-028F-B20F-D0C8-413AC8DD972A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3344863"/>
            <a:ext cx="3798887" cy="688975"/>
            <a:chOff x="1498600" y="2525620"/>
            <a:chExt cx="4949482" cy="6883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969CA4-8368-C52D-3C36-D4207D8B3B40}"/>
                </a:ext>
              </a:extLst>
            </p:cNvPr>
            <p:cNvSpPr/>
            <p:nvPr/>
          </p:nvSpPr>
          <p:spPr>
            <a:xfrm>
              <a:off x="1498600" y="2525620"/>
              <a:ext cx="4949482" cy="688319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99" name="Rectangle 18">
              <a:extLst>
                <a:ext uri="{FF2B5EF4-FFF2-40B4-BE49-F238E27FC236}">
                  <a16:creationId xmlns:a16="http://schemas.microsoft.com/office/drawing/2014/main" id="{38F7A494-954E-03B7-0FDE-939F96E0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43" y="2607584"/>
              <a:ext cx="402576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6A9326"/>
                  </a:solidFill>
                  <a:ea typeface="Twinkl" pitchFamily="2" charset="77"/>
                  <a:cs typeface="Twinkl" pitchFamily="2" charset="77"/>
                </a:rPr>
                <a:t>W</a:t>
              </a:r>
              <a:r>
                <a:rPr lang="en-AU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alking </a:t>
              </a:r>
              <a:r>
                <a:rPr lang="en-AU" altLang="en-US" b="1">
                  <a:solidFill>
                    <a:srgbClr val="6A9326"/>
                  </a:solidFill>
                  <a:ea typeface="Twinkl" pitchFamily="2" charset="77"/>
                  <a:cs typeface="Twinkl" pitchFamily="2" charset="77"/>
                </a:rPr>
                <a:t>w</a:t>
              </a:r>
              <a:r>
                <a:rPr lang="en-AU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ombats </a:t>
              </a:r>
              <a:r>
                <a:rPr lang="en-AU" altLang="en-US" b="1">
                  <a:solidFill>
                    <a:srgbClr val="6A9326"/>
                  </a:solidFill>
                  <a:ea typeface="Twinkl" pitchFamily="2" charset="77"/>
                  <a:cs typeface="Twinkl" pitchFamily="2" charset="77"/>
                </a:rPr>
                <a:t>w</a:t>
              </a:r>
              <a:r>
                <a:rPr lang="en-AU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obble.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DB30A7-3619-7A85-9563-A60DA97C7334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018088"/>
            <a:ext cx="3614738" cy="687387"/>
            <a:chOff x="2117367" y="3640325"/>
            <a:chExt cx="3615267" cy="6883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7D5CD0-633A-134D-58AD-D45803017B98}"/>
                </a:ext>
              </a:extLst>
            </p:cNvPr>
            <p:cNvSpPr/>
            <p:nvPr/>
          </p:nvSpPr>
          <p:spPr>
            <a:xfrm>
              <a:off x="2117367" y="3640325"/>
              <a:ext cx="3615267" cy="688319"/>
            </a:xfrm>
            <a:prstGeom prst="rect">
              <a:avLst/>
            </a:prstGeom>
            <a:solidFill>
              <a:srgbClr val="AF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97" name="Rectangle 22">
              <a:extLst>
                <a:ext uri="{FF2B5EF4-FFF2-40B4-BE49-F238E27FC236}">
                  <a16:creationId xmlns:a16="http://schemas.microsoft.com/office/drawing/2014/main" id="{8A0CF821-7BC2-C736-2E42-5D365757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867" y="3702783"/>
              <a:ext cx="3198283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A </a:t>
              </a:r>
              <a:r>
                <a:rPr lang="en-GB" altLang="en-US" b="1">
                  <a:solidFill>
                    <a:srgbClr val="0175B0"/>
                  </a:solidFill>
                  <a:ea typeface="Twinkl" pitchFamily="2" charset="77"/>
                  <a:cs typeface="Twinkl" pitchFamily="2" charset="77"/>
                </a:rPr>
                <a:t>p</a:t>
              </a: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articularly </a:t>
              </a:r>
              <a:r>
                <a:rPr lang="en-GB" altLang="en-US" b="1">
                  <a:solidFill>
                    <a:srgbClr val="0175B0"/>
                  </a:solidFill>
                  <a:ea typeface="Twinkl" pitchFamily="2" charset="77"/>
                  <a:cs typeface="Twinkl" pitchFamily="2" charset="77"/>
                </a:rPr>
                <a:t>p</a:t>
              </a: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erfect </a:t>
              </a:r>
              <a:r>
                <a:rPr lang="en-GB" altLang="en-US" b="1">
                  <a:solidFill>
                    <a:srgbClr val="0175B0"/>
                  </a:solidFill>
                  <a:ea typeface="Twinkl" pitchFamily="2" charset="77"/>
                  <a:cs typeface="Twinkl" pitchFamily="2" charset="77"/>
                </a:rPr>
                <a:t>p</a:t>
              </a: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izza!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64BA689-711B-CBC6-6740-79E83C54D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141788"/>
            <a:ext cx="19700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B37D2E-35E8-D3C3-10D3-AEEE1B56A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792413"/>
            <a:ext cx="17684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D0AADA5F-A4F7-5ED1-19BF-56E34101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Alliteration</a:t>
            </a:r>
          </a:p>
        </p:txBody>
      </p:sp>
      <p:grpSp>
        <p:nvGrpSpPr>
          <p:cNvPr id="13315" name="Group 24">
            <a:extLst>
              <a:ext uri="{FF2B5EF4-FFF2-40B4-BE49-F238E27FC236}">
                <a16:creationId xmlns:a16="http://schemas.microsoft.com/office/drawing/2014/main" id="{24CA2F84-8AD6-925B-D264-AE24682C232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06550"/>
            <a:ext cx="6196013" cy="858838"/>
            <a:chOff x="1498602" y="1486315"/>
            <a:chExt cx="6195484" cy="8594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6DE000-090E-E1E9-CBD4-54BF6097D62A}"/>
                </a:ext>
              </a:extLst>
            </p:cNvPr>
            <p:cNvSpPr/>
            <p:nvPr/>
          </p:nvSpPr>
          <p:spPr>
            <a:xfrm>
              <a:off x="1498602" y="1486315"/>
              <a:ext cx="6195484" cy="859450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5" name="Rectangle 5">
              <a:extLst>
                <a:ext uri="{FF2B5EF4-FFF2-40B4-BE49-F238E27FC236}">
                  <a16:creationId xmlns:a16="http://schemas.microsoft.com/office/drawing/2014/main" id="{D1874EB8-876B-FCED-5401-CD9945475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698" y="1560025"/>
              <a:ext cx="5025322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Can you think of an alliterative phrase which includes an animal or pet?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AF5272-EDA5-F3E1-321B-2A6E0D4F138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886075"/>
            <a:ext cx="6196013" cy="1169988"/>
            <a:chOff x="1498600" y="2326540"/>
            <a:chExt cx="8070827" cy="116977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FAC038-A49C-03E9-1C0D-141B76E8B767}"/>
                </a:ext>
              </a:extLst>
            </p:cNvPr>
            <p:cNvSpPr/>
            <p:nvPr/>
          </p:nvSpPr>
          <p:spPr>
            <a:xfrm>
              <a:off x="1498600" y="2326540"/>
              <a:ext cx="8070827" cy="1169773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3" name="Rectangle 18">
              <a:extLst>
                <a:ext uri="{FF2B5EF4-FFF2-40B4-BE49-F238E27FC236}">
                  <a16:creationId xmlns:a16="http://schemas.microsoft.com/office/drawing/2014/main" id="{929999AA-32E6-0FC0-5232-74C07CB38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485" y="2368875"/>
              <a:ext cx="6852532" cy="104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Think about how they act, what they look like, how they move, sounds they make, their environment etc.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4AC892-9617-59F7-84B8-07F2C8F7B15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441825"/>
            <a:ext cx="6196013" cy="857250"/>
            <a:chOff x="1498601" y="3564283"/>
            <a:chExt cx="6195484" cy="8575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1D5045-E410-810D-DBE5-7544F33B29FB}"/>
                </a:ext>
              </a:extLst>
            </p:cNvPr>
            <p:cNvSpPr/>
            <p:nvPr/>
          </p:nvSpPr>
          <p:spPr>
            <a:xfrm>
              <a:off x="1498601" y="3564283"/>
              <a:ext cx="6195484" cy="857570"/>
            </a:xfrm>
            <a:prstGeom prst="rect">
              <a:avLst/>
            </a:prstGeom>
            <a:solidFill>
              <a:srgbClr val="AF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1" name="Rectangle 22">
              <a:extLst>
                <a:ext uri="{FF2B5EF4-FFF2-40B4-BE49-F238E27FC236}">
                  <a16:creationId xmlns:a16="http://schemas.microsoft.com/office/drawing/2014/main" id="{6E725B88-8391-C730-D4A1-D9A2369A0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3564283"/>
              <a:ext cx="5596467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For example: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The cute cuddly koala came close quickly.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E565B99-AD89-363E-1DB2-37198392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3197225"/>
            <a:ext cx="149383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C874D-4C45-8310-2FBF-19EF2CF23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432050"/>
            <a:ext cx="135413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F65517FE-32E8-7F53-8010-1927EB63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Facts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0C2EC3-658A-3B26-FC43-8386A140795D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2330450"/>
            <a:ext cx="7615237" cy="644525"/>
            <a:chOff x="1497936" y="1643484"/>
            <a:chExt cx="7536181" cy="6451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725090-5910-7498-E529-D165930A135E}"/>
                </a:ext>
              </a:extLst>
            </p:cNvPr>
            <p:cNvSpPr/>
            <p:nvPr/>
          </p:nvSpPr>
          <p:spPr>
            <a:xfrm>
              <a:off x="1497936" y="1643484"/>
              <a:ext cx="7536181" cy="64514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8" name="Rectangle 5">
              <a:extLst>
                <a:ext uri="{FF2B5EF4-FFF2-40B4-BE49-F238E27FC236}">
                  <a16:creationId xmlns:a16="http://schemas.microsoft.com/office/drawing/2014/main" id="{5E7A4202-6195-FAF9-2402-7D75544E0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698" y="1698524"/>
              <a:ext cx="502532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A triangle has three straight sides.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54F1AD-E0A6-CCD7-2AA6-2C91927B7BE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87763"/>
            <a:ext cx="7632700" cy="649287"/>
            <a:chOff x="1498600" y="3201062"/>
            <a:chExt cx="9943081" cy="6481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ED0BA0-675E-0007-D747-BE73A462B793}"/>
                </a:ext>
              </a:extLst>
            </p:cNvPr>
            <p:cNvSpPr/>
            <p:nvPr/>
          </p:nvSpPr>
          <p:spPr>
            <a:xfrm>
              <a:off x="1498600" y="3201062"/>
              <a:ext cx="9943081" cy="648151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6" name="Rectangle 18">
              <a:extLst>
                <a:ext uri="{FF2B5EF4-FFF2-40B4-BE49-F238E27FC236}">
                  <a16:creationId xmlns:a16="http://schemas.microsoft.com/office/drawing/2014/main" id="{FBCDCB4B-2C01-52C7-D962-B92666ADA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486" y="3266616"/>
              <a:ext cx="685253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Cats have whiskers.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B12918-F42B-3144-B647-04B74B2D256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222875"/>
            <a:ext cx="7632700" cy="649288"/>
            <a:chOff x="1498601" y="3626260"/>
            <a:chExt cx="7632700" cy="6481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09683D-E383-E46C-99FF-242A97E49A90}"/>
                </a:ext>
              </a:extLst>
            </p:cNvPr>
            <p:cNvSpPr/>
            <p:nvPr/>
          </p:nvSpPr>
          <p:spPr>
            <a:xfrm>
              <a:off x="1498601" y="3626260"/>
              <a:ext cx="7632700" cy="648151"/>
            </a:xfrm>
            <a:prstGeom prst="rect">
              <a:avLst/>
            </a:prstGeom>
            <a:solidFill>
              <a:srgbClr val="AF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4" name="Rectangle 22">
              <a:extLst>
                <a:ext uri="{FF2B5EF4-FFF2-40B4-BE49-F238E27FC236}">
                  <a16:creationId xmlns:a16="http://schemas.microsoft.com/office/drawing/2014/main" id="{3C776811-524A-2606-EF15-5B452E082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3702782"/>
              <a:ext cx="5596467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People need water to survive.</a:t>
              </a:r>
            </a:p>
          </p:txBody>
        </p:sp>
      </p:grpSp>
      <p:sp>
        <p:nvSpPr>
          <p:cNvPr id="14342" name="Rectangle 13">
            <a:extLst>
              <a:ext uri="{FF2B5EF4-FFF2-40B4-BE49-F238E27FC236}">
                <a16:creationId xmlns:a16="http://schemas.microsoft.com/office/drawing/2014/main" id="{3998FB2F-3CFC-047B-D371-9CBB8CC5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462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A fact is something which is truthful and can be proven. </a:t>
            </a:r>
            <a:b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</a:b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Facts can be used to support a point being made.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3E136A-C5BE-C82B-E65D-014C1F46A981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092325"/>
            <a:ext cx="3157537" cy="993775"/>
            <a:chOff x="5046252" y="2092943"/>
            <a:chExt cx="3157350" cy="993042"/>
          </a:xfrm>
        </p:grpSpPr>
        <p:pic>
          <p:nvPicPr>
            <p:cNvPr id="14351" name="Picture 8">
              <a:extLst>
                <a:ext uri="{FF2B5EF4-FFF2-40B4-BE49-F238E27FC236}">
                  <a16:creationId xmlns:a16="http://schemas.microsoft.com/office/drawing/2014/main" id="{DC9A1F16-3936-D880-1C6A-02614DB4E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252" y="2092943"/>
              <a:ext cx="1140767" cy="99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Rectangle 23">
              <a:extLst>
                <a:ext uri="{FF2B5EF4-FFF2-40B4-BE49-F238E27FC236}">
                  <a16:creationId xmlns:a16="http://schemas.microsoft.com/office/drawing/2014/main" id="{C022ACBA-7052-54C9-0CB8-AE48D16EA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21" y="2385143"/>
              <a:ext cx="1572681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CA085C"/>
                  </a:solidFill>
                  <a:ea typeface="Twinkl" pitchFamily="2" charset="77"/>
                  <a:cs typeface="Twinkl" pitchFamily="2" charset="77"/>
                </a:rPr>
                <a:t>FACT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24406-AF8A-A3B2-2C59-E407AA29954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165475"/>
            <a:ext cx="3860800" cy="1693863"/>
            <a:chOff x="4343400" y="3164978"/>
            <a:chExt cx="3860202" cy="1694835"/>
          </a:xfrm>
        </p:grpSpPr>
        <p:pic>
          <p:nvPicPr>
            <p:cNvPr id="14348" name="Picture 10">
              <a:extLst>
                <a:ext uri="{FF2B5EF4-FFF2-40B4-BE49-F238E27FC236}">
                  <a16:creationId xmlns:a16="http://schemas.microsoft.com/office/drawing/2014/main" id="{AEE7770B-E8A7-1721-AC75-55E8ACC70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4" y="3164978"/>
              <a:ext cx="1810669" cy="169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Rectangle 27">
              <a:extLst>
                <a:ext uri="{FF2B5EF4-FFF2-40B4-BE49-F238E27FC236}">
                  <a16:creationId xmlns:a16="http://schemas.microsoft.com/office/drawing/2014/main" id="{73039015-B194-91DF-4B92-E2623858F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21" y="3753875"/>
              <a:ext cx="1572681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6A9326"/>
                  </a:solidFill>
                  <a:ea typeface="Twinkl" pitchFamily="2" charset="77"/>
                  <a:cs typeface="Twinkl" pitchFamily="2" charset="77"/>
                </a:rPr>
                <a:t>FACT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95FEBCC-1D9D-05A4-4572-A11EAB10F063}"/>
                </a:ext>
              </a:extLst>
            </p:cNvPr>
            <p:cNvCxnSpPr/>
            <p:nvPr/>
          </p:nvCxnSpPr>
          <p:spPr>
            <a:xfrm>
              <a:off x="4343400" y="3827346"/>
              <a:ext cx="388878" cy="4765"/>
            </a:xfrm>
            <a:prstGeom prst="straightConnector1">
              <a:avLst/>
            </a:prstGeom>
            <a:ln w="38100">
              <a:solidFill>
                <a:srgbClr val="6A93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E54978-F72A-3F0C-84AE-17D44F255D72}"/>
              </a:ext>
            </a:extLst>
          </p:cNvPr>
          <p:cNvGrpSpPr>
            <a:grpSpLocks/>
          </p:cNvGrpSpPr>
          <p:nvPr/>
        </p:nvGrpSpPr>
        <p:grpSpPr bwMode="auto">
          <a:xfrm>
            <a:off x="5254625" y="4932363"/>
            <a:ext cx="2949575" cy="1230312"/>
            <a:chOff x="5254486" y="4931769"/>
            <a:chExt cx="2949714" cy="1231499"/>
          </a:xfrm>
        </p:grpSpPr>
        <p:sp>
          <p:nvSpPr>
            <p:cNvPr id="14346" name="Rectangle 28">
              <a:extLst>
                <a:ext uri="{FF2B5EF4-FFF2-40B4-BE49-F238E27FC236}">
                  <a16:creationId xmlns:a16="http://schemas.microsoft.com/office/drawing/2014/main" id="{17E2F4D4-CB99-F0F1-7D79-FE216CB34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484" y="5300217"/>
              <a:ext cx="1572716" cy="49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175B0"/>
                  </a:solidFill>
                  <a:ea typeface="Twinkl" pitchFamily="2" charset="77"/>
                  <a:cs typeface="Twinkl" pitchFamily="2" charset="77"/>
                </a:rPr>
                <a:t>FACT</a:t>
              </a:r>
            </a:p>
          </p:txBody>
        </p:sp>
        <p:pic>
          <p:nvPicPr>
            <p:cNvPr id="14347" name="Picture 3">
              <a:extLst>
                <a:ext uri="{FF2B5EF4-FFF2-40B4-BE49-F238E27FC236}">
                  <a16:creationId xmlns:a16="http://schemas.microsoft.com/office/drawing/2014/main" id="{649393E8-81A5-1B82-6F84-9143F6C0D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486" y="4931769"/>
              <a:ext cx="573074" cy="12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51A78B3-4213-A578-CA48-7F99B5D4D216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4792663"/>
            <a:ext cx="7632700" cy="1414462"/>
            <a:chOff x="750888" y="4791951"/>
            <a:chExt cx="7632700" cy="1414395"/>
          </a:xfrm>
        </p:grpSpPr>
        <p:grpSp>
          <p:nvGrpSpPr>
            <p:cNvPr id="15383" name="Group 26">
              <a:extLst>
                <a:ext uri="{FF2B5EF4-FFF2-40B4-BE49-F238E27FC236}">
                  <a16:creationId xmlns:a16="http://schemas.microsoft.com/office/drawing/2014/main" id="{14521BAA-98AF-9E89-C1FB-2FA9EBDB8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888" y="4854575"/>
              <a:ext cx="7632700" cy="1185863"/>
              <a:chOff x="1493836" y="3461006"/>
              <a:chExt cx="7632700" cy="118535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1BC2CE5-FFF6-C48D-4C85-7696CE88BE17}"/>
                  </a:ext>
                </a:extLst>
              </p:cNvPr>
              <p:cNvSpPr/>
              <p:nvPr/>
            </p:nvSpPr>
            <p:spPr>
              <a:xfrm>
                <a:off x="1493836" y="3460291"/>
                <a:ext cx="7632700" cy="1185295"/>
              </a:xfrm>
              <a:prstGeom prst="rect">
                <a:avLst/>
              </a:prstGeom>
              <a:solidFill>
                <a:srgbClr val="AFDE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387" name="Rectangle 22">
                <a:extLst>
                  <a:ext uri="{FF2B5EF4-FFF2-40B4-BE49-F238E27FC236}">
                    <a16:creationId xmlns:a16="http://schemas.microsoft.com/office/drawing/2014/main" id="{1187D573-3693-DCDA-B79C-517F153E8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697" y="3515522"/>
                <a:ext cx="5596467" cy="49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503030000020003" pitchFamily="2" charset="0"/>
                    <a:cs typeface="Sassoon Infant Rg" panose="02000503030000020003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  <a:ea typeface="Twinkl" pitchFamily="2" charset="77"/>
                    <a:cs typeface="Twinkl" pitchFamily="2" charset="77"/>
                  </a:rPr>
                  <a:t>People need water to survive.</a:t>
                </a:r>
              </a:p>
            </p:txBody>
          </p:sp>
        </p:grpSp>
        <p:sp>
          <p:nvSpPr>
            <p:cNvPr id="15384" name="Rectangle 28">
              <a:extLst>
                <a:ext uri="{FF2B5EF4-FFF2-40B4-BE49-F238E27FC236}">
                  <a16:creationId xmlns:a16="http://schemas.microsoft.com/office/drawing/2014/main" id="{84ADE410-11BC-F533-CD77-C54E6D21E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573" y="4944042"/>
              <a:ext cx="1572626" cy="49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175B0"/>
                  </a:solidFill>
                  <a:ea typeface="Twinkl" pitchFamily="2" charset="77"/>
                  <a:cs typeface="Twinkl" pitchFamily="2" charset="77"/>
                </a:rPr>
                <a:t>FACT</a:t>
              </a:r>
            </a:p>
          </p:txBody>
        </p:sp>
        <p:pic>
          <p:nvPicPr>
            <p:cNvPr id="15385" name="Picture 4">
              <a:extLst>
                <a:ext uri="{FF2B5EF4-FFF2-40B4-BE49-F238E27FC236}">
                  <a16:creationId xmlns:a16="http://schemas.microsoft.com/office/drawing/2014/main" id="{E9268C48-2E45-4FCD-6456-EB9EC64BB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037" y="4791951"/>
              <a:ext cx="664522" cy="1414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Title 20">
            <a:extLst>
              <a:ext uri="{FF2B5EF4-FFF2-40B4-BE49-F238E27FC236}">
                <a16:creationId xmlns:a16="http://schemas.microsoft.com/office/drawing/2014/main" id="{FE7CD1FC-BCC4-90EB-D175-0A57113F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Facts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E6A864-6FCA-4FB6-22DB-F9421C27FBF3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2219325"/>
            <a:ext cx="7615237" cy="941388"/>
            <a:chOff x="1497936" y="1694285"/>
            <a:chExt cx="7536181" cy="9413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EFA0A3-CD9B-56A3-136A-BF0FD30CE627}"/>
                </a:ext>
              </a:extLst>
            </p:cNvPr>
            <p:cNvSpPr/>
            <p:nvPr/>
          </p:nvSpPr>
          <p:spPr>
            <a:xfrm>
              <a:off x="1497936" y="1694285"/>
              <a:ext cx="7536181" cy="941381"/>
            </a:xfrm>
            <a:prstGeom prst="rect">
              <a:avLst/>
            </a:prstGeom>
            <a:solidFill>
              <a:srgbClr val="EE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82" name="Rectangle 5">
              <a:extLst>
                <a:ext uri="{FF2B5EF4-FFF2-40B4-BE49-F238E27FC236}">
                  <a16:creationId xmlns:a16="http://schemas.microsoft.com/office/drawing/2014/main" id="{230DF1C5-1ED8-7739-04CF-6E872E7D1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698" y="1698524"/>
              <a:ext cx="502532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A triangle has three straight sides.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557D92-608E-7279-987A-4C0F6B638F86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3546475"/>
            <a:ext cx="7632700" cy="957263"/>
            <a:chOff x="1492393" y="3229198"/>
            <a:chExt cx="9943081" cy="9561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DA24E4-71AC-9B3D-C0C6-093DC82DB487}"/>
                </a:ext>
              </a:extLst>
            </p:cNvPr>
            <p:cNvSpPr/>
            <p:nvPr/>
          </p:nvSpPr>
          <p:spPr>
            <a:xfrm>
              <a:off x="1492393" y="3229198"/>
              <a:ext cx="9943081" cy="956160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80" name="Rectangle 18">
              <a:extLst>
                <a:ext uri="{FF2B5EF4-FFF2-40B4-BE49-F238E27FC236}">
                  <a16:creationId xmlns:a16="http://schemas.microsoft.com/office/drawing/2014/main" id="{B164B8B9-D3AE-A975-58F4-A6CF8BCA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486" y="3266616"/>
              <a:ext cx="6852532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ea typeface="Twinkl" pitchFamily="2" charset="77"/>
                  <a:cs typeface="Twinkl" pitchFamily="2" charset="77"/>
                </a:rPr>
                <a:t>Cats have whiskers.</a:t>
              </a:r>
            </a:p>
          </p:txBody>
        </p:sp>
      </p:grpSp>
      <p:sp>
        <p:nvSpPr>
          <p:cNvPr id="15366" name="Rectangle 13">
            <a:extLst>
              <a:ext uri="{FF2B5EF4-FFF2-40B4-BE49-F238E27FC236}">
                <a16:creationId xmlns:a16="http://schemas.microsoft.com/office/drawing/2014/main" id="{CEF6D116-7E80-9BE4-1CB4-94F88DFB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00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An opinion is someone’s point of view of/about something that is not based on fact or knowledge.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5E5D31-C9AD-46C3-86D6-FB89165C727B}"/>
              </a:ext>
            </a:extLst>
          </p:cNvPr>
          <p:cNvGrpSpPr>
            <a:grpSpLocks/>
          </p:cNvGrpSpPr>
          <p:nvPr/>
        </p:nvGrpSpPr>
        <p:grpSpPr bwMode="auto">
          <a:xfrm>
            <a:off x="4808538" y="2168525"/>
            <a:ext cx="3421062" cy="992188"/>
            <a:chOff x="4782611" y="2329243"/>
            <a:chExt cx="3420991" cy="993042"/>
          </a:xfrm>
        </p:grpSpPr>
        <p:pic>
          <p:nvPicPr>
            <p:cNvPr id="15377" name="Picture 8">
              <a:extLst>
                <a:ext uri="{FF2B5EF4-FFF2-40B4-BE49-F238E27FC236}">
                  <a16:creationId xmlns:a16="http://schemas.microsoft.com/office/drawing/2014/main" id="{49B80568-7900-6C73-EFCB-EC54BB0D3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11" y="2329243"/>
              <a:ext cx="1140767" cy="99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23">
              <a:extLst>
                <a:ext uri="{FF2B5EF4-FFF2-40B4-BE49-F238E27FC236}">
                  <a16:creationId xmlns:a16="http://schemas.microsoft.com/office/drawing/2014/main" id="{3795D2EF-D86D-DAB7-BB26-F07E2261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21" y="2385143"/>
              <a:ext cx="1572681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CA085C"/>
                  </a:solidFill>
                  <a:ea typeface="Twinkl" pitchFamily="2" charset="77"/>
                  <a:cs typeface="Twinkl" pitchFamily="2" charset="77"/>
                </a:rPr>
                <a:t>FACT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71E668-5282-2594-E878-380BDFED6C71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3311525"/>
            <a:ext cx="3568700" cy="1370013"/>
            <a:chOff x="4635505" y="3490078"/>
            <a:chExt cx="3568097" cy="1369735"/>
          </a:xfrm>
        </p:grpSpPr>
        <p:pic>
          <p:nvPicPr>
            <p:cNvPr id="15375" name="Picture 10">
              <a:extLst>
                <a:ext uri="{FF2B5EF4-FFF2-40B4-BE49-F238E27FC236}">
                  <a16:creationId xmlns:a16="http://schemas.microsoft.com/office/drawing/2014/main" id="{3235921B-33B4-E02A-4E8A-9D9966E4E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5" y="3490078"/>
              <a:ext cx="1463350" cy="136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Rectangle 27">
              <a:extLst>
                <a:ext uri="{FF2B5EF4-FFF2-40B4-BE49-F238E27FC236}">
                  <a16:creationId xmlns:a16="http://schemas.microsoft.com/office/drawing/2014/main" id="{BE8A46E0-CC79-6E7A-F541-02AD6C4AA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21" y="3753875"/>
              <a:ext cx="1572681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6A9326"/>
                  </a:solidFill>
                  <a:ea typeface="Twinkl" pitchFamily="2" charset="77"/>
                  <a:cs typeface="Twinkl" pitchFamily="2" charset="77"/>
                </a:rPr>
                <a:t>FACT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29F7408-A3A0-01ED-C805-BC1048C3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2668588"/>
            <a:ext cx="297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Triangles are easy to draw.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39B96F-1DB3-BB35-BDEA-19189DC83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4041775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Cats are cute.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6D24B8-5756-5F28-7101-EB5687F8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5391150"/>
            <a:ext cx="364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You need to drink 2-3 litres of water each day to survive.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F7E6F0-A02A-3A8D-7110-A833A30D13B5}"/>
              </a:ext>
            </a:extLst>
          </p:cNvPr>
          <p:cNvSpPr>
            <a:spLocks/>
          </p:cNvSpPr>
          <p:nvPr/>
        </p:nvSpPr>
        <p:spPr bwMode="auto">
          <a:xfrm>
            <a:off x="6656388" y="2622550"/>
            <a:ext cx="1573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A085C"/>
                </a:solidFill>
                <a:ea typeface="Twinkl" pitchFamily="2" charset="77"/>
                <a:cs typeface="Twinkl" pitchFamily="2" charset="77"/>
              </a:rPr>
              <a:t>OPINION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50648C-E7AF-C173-E0A8-B18028EE204C}"/>
              </a:ext>
            </a:extLst>
          </p:cNvPr>
          <p:cNvSpPr>
            <a:spLocks/>
          </p:cNvSpPr>
          <p:nvPr/>
        </p:nvSpPr>
        <p:spPr bwMode="auto">
          <a:xfrm>
            <a:off x="6637338" y="3965575"/>
            <a:ext cx="1573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A9326"/>
                </a:solidFill>
                <a:ea typeface="Twinkl" pitchFamily="2" charset="77"/>
                <a:cs typeface="Twinkl" pitchFamily="2" charset="77"/>
              </a:rPr>
              <a:t>OPINION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A8825F-8078-872A-EB3A-4B1078083215}"/>
              </a:ext>
            </a:extLst>
          </p:cNvPr>
          <p:cNvSpPr>
            <a:spLocks/>
          </p:cNvSpPr>
          <p:nvPr/>
        </p:nvSpPr>
        <p:spPr bwMode="auto">
          <a:xfrm>
            <a:off x="6630988" y="5522913"/>
            <a:ext cx="1573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175B0"/>
                </a:solidFill>
                <a:ea typeface="Twinkl" pitchFamily="2" charset="77"/>
                <a:cs typeface="Twinkl" pitchFamily="2" charset="77"/>
              </a:rPr>
              <a:t>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C6F8F457-E655-D4BE-4160-E8CB99DF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pitchFamily="2" charset="77"/>
              </a:rPr>
              <a:t>Facts and Opinions</a:t>
            </a:r>
          </a:p>
        </p:txBody>
      </p: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BC783B01-E8F4-287C-4D58-93E9777C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588" y="3249613"/>
            <a:ext cx="38068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77"/>
                <a:cs typeface="Twinkl" pitchFamily="2" charset="77"/>
              </a:rPr>
              <a:t>Discuss and list the facts and opinions relating to the pictures.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8C19C-8C45-0FA3-5D47-2A797A3C9953}"/>
              </a:ext>
            </a:extLst>
          </p:cNvPr>
          <p:cNvGrpSpPr>
            <a:grpSpLocks/>
          </p:cNvGrpSpPr>
          <p:nvPr/>
        </p:nvGrpSpPr>
        <p:grpSpPr bwMode="auto">
          <a:xfrm>
            <a:off x="823913" y="1409700"/>
            <a:ext cx="7531100" cy="4551363"/>
            <a:chOff x="823499" y="1409172"/>
            <a:chExt cx="7531514" cy="4551891"/>
          </a:xfrm>
        </p:grpSpPr>
        <p:pic>
          <p:nvPicPr>
            <p:cNvPr id="16389" name="Picture 15">
              <a:extLst>
                <a:ext uri="{FF2B5EF4-FFF2-40B4-BE49-F238E27FC236}">
                  <a16:creationId xmlns:a16="http://schemas.microsoft.com/office/drawing/2014/main" id="{50198F66-0234-4384-1C61-A7221C535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869" y="3335175"/>
              <a:ext cx="1889182" cy="262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34">
              <a:extLst>
                <a:ext uri="{FF2B5EF4-FFF2-40B4-BE49-F238E27FC236}">
                  <a16:creationId xmlns:a16="http://schemas.microsoft.com/office/drawing/2014/main" id="{B6ADF7A8-27B0-2469-53B8-B47182480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732" y="1595943"/>
              <a:ext cx="2109281" cy="151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5">
              <a:extLst>
                <a:ext uri="{FF2B5EF4-FFF2-40B4-BE49-F238E27FC236}">
                  <a16:creationId xmlns:a16="http://schemas.microsoft.com/office/drawing/2014/main" id="{F87E672D-830B-5E92-5B9B-25991B797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82" y="4394253"/>
              <a:ext cx="2871304" cy="156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7">
              <a:extLst>
                <a:ext uri="{FF2B5EF4-FFF2-40B4-BE49-F238E27FC236}">
                  <a16:creationId xmlns:a16="http://schemas.microsoft.com/office/drawing/2014/main" id="{B5425641-B3A9-9024-1658-A7A159E68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711" y="1464041"/>
              <a:ext cx="1207045" cy="162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38">
              <a:extLst>
                <a:ext uri="{FF2B5EF4-FFF2-40B4-BE49-F238E27FC236}">
                  <a16:creationId xmlns:a16="http://schemas.microsoft.com/office/drawing/2014/main" id="{7996B917-4389-FB65-2985-A009AB33D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691" y="1409172"/>
              <a:ext cx="1761798" cy="17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2">
              <a:extLst>
                <a:ext uri="{FF2B5EF4-FFF2-40B4-BE49-F238E27FC236}">
                  <a16:creationId xmlns:a16="http://schemas.microsoft.com/office/drawing/2014/main" id="{DB3E34BB-43B4-6330-E070-BFF93442A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499" y="3591190"/>
              <a:ext cx="1987468" cy="2237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896</Words>
  <Application>Microsoft Macintosh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Twinkl</vt:lpstr>
      <vt:lpstr>Twinkl SemiBold</vt:lpstr>
      <vt:lpstr>Arial</vt:lpstr>
      <vt:lpstr>Office Theme</vt:lpstr>
      <vt:lpstr>PowerPoint Presentation</vt:lpstr>
      <vt:lpstr>Persuasive Devices</vt:lpstr>
      <vt:lpstr>Persuasive Devices</vt:lpstr>
      <vt:lpstr>Persuasive Devices</vt:lpstr>
      <vt:lpstr>Alliteration</vt:lpstr>
      <vt:lpstr>Alliteration</vt:lpstr>
      <vt:lpstr>Facts</vt:lpstr>
      <vt:lpstr>Facts</vt:lpstr>
      <vt:lpstr>Facts and Opinions</vt:lpstr>
      <vt:lpstr>Repetition</vt:lpstr>
      <vt:lpstr>Repetition</vt:lpstr>
      <vt:lpstr>Rhetorical Questions</vt:lpstr>
      <vt:lpstr>Rhetorical Questions</vt:lpstr>
      <vt:lpstr>Emotive Language</vt:lpstr>
      <vt:lpstr>Exaggeration</vt:lpstr>
      <vt:lpstr>Exaggeration</vt:lpstr>
      <vt:lpstr>Statistics</vt:lpstr>
      <vt:lpstr>Three (rule of)</vt:lpstr>
      <vt:lpstr>Three (rule of)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Laura Buckland</dc:creator>
  <cp:lastModifiedBy>twinkl twinkl</cp:lastModifiedBy>
  <cp:revision>33</cp:revision>
  <dcterms:created xsi:type="dcterms:W3CDTF">2017-10-03T11:20:19Z</dcterms:created>
  <dcterms:modified xsi:type="dcterms:W3CDTF">2023-02-23T08:24:56Z</dcterms:modified>
</cp:coreProperties>
</file>