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6716" r:id="rId2"/>
    <p:sldId id="6761" r:id="rId3"/>
    <p:sldId id="6793" r:id="rId4"/>
    <p:sldId id="6794" r:id="rId5"/>
    <p:sldId id="6795" r:id="rId6"/>
    <p:sldId id="6796" r:id="rId7"/>
    <p:sldId id="6177" r:id="rId8"/>
    <p:sldId id="6764" r:id="rId9"/>
    <p:sldId id="6798" r:id="rId10"/>
    <p:sldId id="6800" r:id="rId11"/>
    <p:sldId id="6799" r:id="rId12"/>
    <p:sldId id="6802" r:id="rId13"/>
    <p:sldId id="6803" r:id="rId14"/>
    <p:sldId id="6865" r:id="rId15"/>
    <p:sldId id="6866" r:id="rId16"/>
    <p:sldId id="6867" r:id="rId17"/>
    <p:sldId id="6868" r:id="rId18"/>
    <p:sldId id="6804" r:id="rId19"/>
    <p:sldId id="6805" r:id="rId20"/>
    <p:sldId id="6806" r:id="rId21"/>
    <p:sldId id="6807" r:id="rId22"/>
    <p:sldId id="6808" r:id="rId23"/>
    <p:sldId id="699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E685-F444-B5BC-4E22-FE3B5696FE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1AF75C-167E-AAAD-0312-9F9216B976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AF9AC3-3788-E9D3-B7B1-BB0515105094}"/>
              </a:ext>
            </a:extLst>
          </p:cNvPr>
          <p:cNvSpPr>
            <a:spLocks noGrp="1"/>
          </p:cNvSpPr>
          <p:nvPr>
            <p:ph type="dt" sz="half" idx="10"/>
          </p:nvPr>
        </p:nvSpPr>
        <p:spPr/>
        <p:txBody>
          <a:bodyPr/>
          <a:lstStyle/>
          <a:p>
            <a:fld id="{6B63967B-EA2B-465B-A55E-D802714CAB99}" type="datetimeFigureOut">
              <a:rPr lang="en-US" smtClean="0"/>
              <a:t>9/7/2023</a:t>
            </a:fld>
            <a:endParaRPr lang="en-US"/>
          </a:p>
        </p:txBody>
      </p:sp>
      <p:sp>
        <p:nvSpPr>
          <p:cNvPr id="5" name="Footer Placeholder 4">
            <a:extLst>
              <a:ext uri="{FF2B5EF4-FFF2-40B4-BE49-F238E27FC236}">
                <a16:creationId xmlns:a16="http://schemas.microsoft.com/office/drawing/2014/main" id="{D256BF16-6370-D126-30D3-0C4B8BA924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C8A74E-D807-5E9E-0D49-320E45742BB2}"/>
              </a:ext>
            </a:extLst>
          </p:cNvPr>
          <p:cNvSpPr>
            <a:spLocks noGrp="1"/>
          </p:cNvSpPr>
          <p:nvPr>
            <p:ph type="sldNum" sz="quarter" idx="12"/>
          </p:nvPr>
        </p:nvSpPr>
        <p:spPr/>
        <p:txBody>
          <a:bodyPr/>
          <a:lstStyle/>
          <a:p>
            <a:fld id="{55AE6AFE-B1ED-499D-902F-11A3CE5B201A}" type="slidenum">
              <a:rPr lang="en-US" smtClean="0"/>
              <a:t>‹#›</a:t>
            </a:fld>
            <a:endParaRPr lang="en-US"/>
          </a:p>
        </p:txBody>
      </p:sp>
    </p:spTree>
    <p:extLst>
      <p:ext uri="{BB962C8B-B14F-4D97-AF65-F5344CB8AC3E}">
        <p14:creationId xmlns:p14="http://schemas.microsoft.com/office/powerpoint/2010/main" val="581520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84133-31E3-3392-4B1F-8659976FF2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E57613-F6C7-45BA-B6A6-084319FCA0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B41941-C19D-A448-D300-3F579444694C}"/>
              </a:ext>
            </a:extLst>
          </p:cNvPr>
          <p:cNvSpPr>
            <a:spLocks noGrp="1"/>
          </p:cNvSpPr>
          <p:nvPr>
            <p:ph type="dt" sz="half" idx="10"/>
          </p:nvPr>
        </p:nvSpPr>
        <p:spPr/>
        <p:txBody>
          <a:bodyPr/>
          <a:lstStyle/>
          <a:p>
            <a:fld id="{6B63967B-EA2B-465B-A55E-D802714CAB99}" type="datetimeFigureOut">
              <a:rPr lang="en-US" smtClean="0"/>
              <a:t>9/7/2023</a:t>
            </a:fld>
            <a:endParaRPr lang="en-US"/>
          </a:p>
        </p:txBody>
      </p:sp>
      <p:sp>
        <p:nvSpPr>
          <p:cNvPr id="5" name="Footer Placeholder 4">
            <a:extLst>
              <a:ext uri="{FF2B5EF4-FFF2-40B4-BE49-F238E27FC236}">
                <a16:creationId xmlns:a16="http://schemas.microsoft.com/office/drawing/2014/main" id="{75B61BA5-0DF5-8299-178F-15D92456AB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6FB479-9EA6-BE78-ED89-A7F92A4A685A}"/>
              </a:ext>
            </a:extLst>
          </p:cNvPr>
          <p:cNvSpPr>
            <a:spLocks noGrp="1"/>
          </p:cNvSpPr>
          <p:nvPr>
            <p:ph type="sldNum" sz="quarter" idx="12"/>
          </p:nvPr>
        </p:nvSpPr>
        <p:spPr/>
        <p:txBody>
          <a:bodyPr/>
          <a:lstStyle/>
          <a:p>
            <a:fld id="{55AE6AFE-B1ED-499D-902F-11A3CE5B201A}" type="slidenum">
              <a:rPr lang="en-US" smtClean="0"/>
              <a:t>‹#›</a:t>
            </a:fld>
            <a:endParaRPr lang="en-US"/>
          </a:p>
        </p:txBody>
      </p:sp>
    </p:spTree>
    <p:extLst>
      <p:ext uri="{BB962C8B-B14F-4D97-AF65-F5344CB8AC3E}">
        <p14:creationId xmlns:p14="http://schemas.microsoft.com/office/powerpoint/2010/main" val="1592115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B33846-3912-0B20-778F-D85EC9B03D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9C4570-9A83-B5F9-9222-FC6B0236EC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763A62-0B91-E5D8-569D-B8F6F08C99BE}"/>
              </a:ext>
            </a:extLst>
          </p:cNvPr>
          <p:cNvSpPr>
            <a:spLocks noGrp="1"/>
          </p:cNvSpPr>
          <p:nvPr>
            <p:ph type="dt" sz="half" idx="10"/>
          </p:nvPr>
        </p:nvSpPr>
        <p:spPr/>
        <p:txBody>
          <a:bodyPr/>
          <a:lstStyle/>
          <a:p>
            <a:fld id="{6B63967B-EA2B-465B-A55E-D802714CAB99}" type="datetimeFigureOut">
              <a:rPr lang="en-US" smtClean="0"/>
              <a:t>9/7/2023</a:t>
            </a:fld>
            <a:endParaRPr lang="en-US"/>
          </a:p>
        </p:txBody>
      </p:sp>
      <p:sp>
        <p:nvSpPr>
          <p:cNvPr id="5" name="Footer Placeholder 4">
            <a:extLst>
              <a:ext uri="{FF2B5EF4-FFF2-40B4-BE49-F238E27FC236}">
                <a16:creationId xmlns:a16="http://schemas.microsoft.com/office/drawing/2014/main" id="{8AE6E5A9-BA01-BA8C-40EB-005B660BF8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317F44-DCB5-7848-4D8F-6295B39552EB}"/>
              </a:ext>
            </a:extLst>
          </p:cNvPr>
          <p:cNvSpPr>
            <a:spLocks noGrp="1"/>
          </p:cNvSpPr>
          <p:nvPr>
            <p:ph type="sldNum" sz="quarter" idx="12"/>
          </p:nvPr>
        </p:nvSpPr>
        <p:spPr/>
        <p:txBody>
          <a:bodyPr/>
          <a:lstStyle/>
          <a:p>
            <a:fld id="{55AE6AFE-B1ED-499D-902F-11A3CE5B201A}" type="slidenum">
              <a:rPr lang="en-US" smtClean="0"/>
              <a:t>‹#›</a:t>
            </a:fld>
            <a:endParaRPr lang="en-US"/>
          </a:p>
        </p:txBody>
      </p:sp>
    </p:spTree>
    <p:extLst>
      <p:ext uri="{BB962C8B-B14F-4D97-AF65-F5344CB8AC3E}">
        <p14:creationId xmlns:p14="http://schemas.microsoft.com/office/powerpoint/2010/main" val="3441158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ECB5-19A9-980C-6D42-61ABC37B88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5E23F1-68EF-DFCB-C61C-4C16ABEA25B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17BA38-5AE2-7042-64B8-64D30D5EFF74}"/>
              </a:ext>
            </a:extLst>
          </p:cNvPr>
          <p:cNvSpPr>
            <a:spLocks noGrp="1"/>
          </p:cNvSpPr>
          <p:nvPr>
            <p:ph type="dt" sz="half" idx="10"/>
          </p:nvPr>
        </p:nvSpPr>
        <p:spPr/>
        <p:txBody>
          <a:bodyPr/>
          <a:lstStyle/>
          <a:p>
            <a:fld id="{6B63967B-EA2B-465B-A55E-D802714CAB99}" type="datetimeFigureOut">
              <a:rPr lang="en-US" smtClean="0"/>
              <a:t>9/7/2023</a:t>
            </a:fld>
            <a:endParaRPr lang="en-US"/>
          </a:p>
        </p:txBody>
      </p:sp>
      <p:sp>
        <p:nvSpPr>
          <p:cNvPr id="5" name="Footer Placeholder 4">
            <a:extLst>
              <a:ext uri="{FF2B5EF4-FFF2-40B4-BE49-F238E27FC236}">
                <a16:creationId xmlns:a16="http://schemas.microsoft.com/office/drawing/2014/main" id="{9753928B-24F5-8276-9612-AEAB9886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8E5ADC-9306-417C-7CDA-1D0B08031582}"/>
              </a:ext>
            </a:extLst>
          </p:cNvPr>
          <p:cNvSpPr>
            <a:spLocks noGrp="1"/>
          </p:cNvSpPr>
          <p:nvPr>
            <p:ph type="sldNum" sz="quarter" idx="12"/>
          </p:nvPr>
        </p:nvSpPr>
        <p:spPr/>
        <p:txBody>
          <a:bodyPr/>
          <a:lstStyle/>
          <a:p>
            <a:fld id="{55AE6AFE-B1ED-499D-902F-11A3CE5B201A}" type="slidenum">
              <a:rPr lang="en-US" smtClean="0"/>
              <a:t>‹#›</a:t>
            </a:fld>
            <a:endParaRPr lang="en-US"/>
          </a:p>
        </p:txBody>
      </p:sp>
    </p:spTree>
    <p:extLst>
      <p:ext uri="{BB962C8B-B14F-4D97-AF65-F5344CB8AC3E}">
        <p14:creationId xmlns:p14="http://schemas.microsoft.com/office/powerpoint/2010/main" val="1594041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0E50C-1242-6D20-3AC3-75597EC447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CF80A1-636E-D5FD-87A9-0ED8F275B8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0D917F-D5C1-842E-5FA0-93DE6171AA94}"/>
              </a:ext>
            </a:extLst>
          </p:cNvPr>
          <p:cNvSpPr>
            <a:spLocks noGrp="1"/>
          </p:cNvSpPr>
          <p:nvPr>
            <p:ph type="dt" sz="half" idx="10"/>
          </p:nvPr>
        </p:nvSpPr>
        <p:spPr/>
        <p:txBody>
          <a:bodyPr/>
          <a:lstStyle/>
          <a:p>
            <a:fld id="{6B63967B-EA2B-465B-A55E-D802714CAB99}" type="datetimeFigureOut">
              <a:rPr lang="en-US" smtClean="0"/>
              <a:t>9/7/2023</a:t>
            </a:fld>
            <a:endParaRPr lang="en-US"/>
          </a:p>
        </p:txBody>
      </p:sp>
      <p:sp>
        <p:nvSpPr>
          <p:cNvPr id="5" name="Footer Placeholder 4">
            <a:extLst>
              <a:ext uri="{FF2B5EF4-FFF2-40B4-BE49-F238E27FC236}">
                <a16:creationId xmlns:a16="http://schemas.microsoft.com/office/drawing/2014/main" id="{867EC215-273B-5A74-5B11-12B75B3E7A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AB9F0F-CF98-0059-3D2C-FFB1007EE2D3}"/>
              </a:ext>
            </a:extLst>
          </p:cNvPr>
          <p:cNvSpPr>
            <a:spLocks noGrp="1"/>
          </p:cNvSpPr>
          <p:nvPr>
            <p:ph type="sldNum" sz="quarter" idx="12"/>
          </p:nvPr>
        </p:nvSpPr>
        <p:spPr/>
        <p:txBody>
          <a:bodyPr/>
          <a:lstStyle/>
          <a:p>
            <a:fld id="{55AE6AFE-B1ED-499D-902F-11A3CE5B201A}" type="slidenum">
              <a:rPr lang="en-US" smtClean="0"/>
              <a:t>‹#›</a:t>
            </a:fld>
            <a:endParaRPr lang="en-US"/>
          </a:p>
        </p:txBody>
      </p:sp>
    </p:spTree>
    <p:extLst>
      <p:ext uri="{BB962C8B-B14F-4D97-AF65-F5344CB8AC3E}">
        <p14:creationId xmlns:p14="http://schemas.microsoft.com/office/powerpoint/2010/main" val="3174145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F6069-3224-C8C4-D6B3-B98A2DB6B4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989C45-85CD-7BCC-7678-3F3AE3C76C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414B04C-8BFF-1B67-B286-216AC56B5F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125B02-183E-A799-E13D-B35D4AFD975D}"/>
              </a:ext>
            </a:extLst>
          </p:cNvPr>
          <p:cNvSpPr>
            <a:spLocks noGrp="1"/>
          </p:cNvSpPr>
          <p:nvPr>
            <p:ph type="dt" sz="half" idx="10"/>
          </p:nvPr>
        </p:nvSpPr>
        <p:spPr/>
        <p:txBody>
          <a:bodyPr/>
          <a:lstStyle/>
          <a:p>
            <a:fld id="{6B63967B-EA2B-465B-A55E-D802714CAB99}" type="datetimeFigureOut">
              <a:rPr lang="en-US" smtClean="0"/>
              <a:t>9/7/2023</a:t>
            </a:fld>
            <a:endParaRPr lang="en-US"/>
          </a:p>
        </p:txBody>
      </p:sp>
      <p:sp>
        <p:nvSpPr>
          <p:cNvPr id="6" name="Footer Placeholder 5">
            <a:extLst>
              <a:ext uri="{FF2B5EF4-FFF2-40B4-BE49-F238E27FC236}">
                <a16:creationId xmlns:a16="http://schemas.microsoft.com/office/drawing/2014/main" id="{8BC0CD09-F2C4-109C-93D1-2E3E2A8DCC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B284E6-F38A-7D0F-131B-CFDCA8B7BD34}"/>
              </a:ext>
            </a:extLst>
          </p:cNvPr>
          <p:cNvSpPr>
            <a:spLocks noGrp="1"/>
          </p:cNvSpPr>
          <p:nvPr>
            <p:ph type="sldNum" sz="quarter" idx="12"/>
          </p:nvPr>
        </p:nvSpPr>
        <p:spPr/>
        <p:txBody>
          <a:bodyPr/>
          <a:lstStyle/>
          <a:p>
            <a:fld id="{55AE6AFE-B1ED-499D-902F-11A3CE5B201A}" type="slidenum">
              <a:rPr lang="en-US" smtClean="0"/>
              <a:t>‹#›</a:t>
            </a:fld>
            <a:endParaRPr lang="en-US"/>
          </a:p>
        </p:txBody>
      </p:sp>
    </p:spTree>
    <p:extLst>
      <p:ext uri="{BB962C8B-B14F-4D97-AF65-F5344CB8AC3E}">
        <p14:creationId xmlns:p14="http://schemas.microsoft.com/office/powerpoint/2010/main" val="1385693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297FB-E5D6-C2DB-61CD-4B763E1A7D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93C929-572C-3E92-FCF0-427991C2D9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B14536-9F83-4162-59A6-AB0D683052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2C8F2C-ECAD-F36D-C791-206F46A9E6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14CD53-231E-E1F0-170D-C23DEDCF98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58947D-2B28-EE14-1A6C-4A89D021D178}"/>
              </a:ext>
            </a:extLst>
          </p:cNvPr>
          <p:cNvSpPr>
            <a:spLocks noGrp="1"/>
          </p:cNvSpPr>
          <p:nvPr>
            <p:ph type="dt" sz="half" idx="10"/>
          </p:nvPr>
        </p:nvSpPr>
        <p:spPr/>
        <p:txBody>
          <a:bodyPr/>
          <a:lstStyle/>
          <a:p>
            <a:fld id="{6B63967B-EA2B-465B-A55E-D802714CAB99}" type="datetimeFigureOut">
              <a:rPr lang="en-US" smtClean="0"/>
              <a:t>9/7/2023</a:t>
            </a:fld>
            <a:endParaRPr lang="en-US"/>
          </a:p>
        </p:txBody>
      </p:sp>
      <p:sp>
        <p:nvSpPr>
          <p:cNvPr id="8" name="Footer Placeholder 7">
            <a:extLst>
              <a:ext uri="{FF2B5EF4-FFF2-40B4-BE49-F238E27FC236}">
                <a16:creationId xmlns:a16="http://schemas.microsoft.com/office/drawing/2014/main" id="{55E4B44C-394F-52E9-B3C1-CE7DCABF0F6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BBFD806-6C03-8016-4FAB-791EDF094A9E}"/>
              </a:ext>
            </a:extLst>
          </p:cNvPr>
          <p:cNvSpPr>
            <a:spLocks noGrp="1"/>
          </p:cNvSpPr>
          <p:nvPr>
            <p:ph type="sldNum" sz="quarter" idx="12"/>
          </p:nvPr>
        </p:nvSpPr>
        <p:spPr/>
        <p:txBody>
          <a:bodyPr/>
          <a:lstStyle/>
          <a:p>
            <a:fld id="{55AE6AFE-B1ED-499D-902F-11A3CE5B201A}" type="slidenum">
              <a:rPr lang="en-US" smtClean="0"/>
              <a:t>‹#›</a:t>
            </a:fld>
            <a:endParaRPr lang="en-US"/>
          </a:p>
        </p:txBody>
      </p:sp>
    </p:spTree>
    <p:extLst>
      <p:ext uri="{BB962C8B-B14F-4D97-AF65-F5344CB8AC3E}">
        <p14:creationId xmlns:p14="http://schemas.microsoft.com/office/powerpoint/2010/main" val="3892048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832F7-6C1D-48AE-7062-24EE63F75F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585599-1C99-BA6E-CC63-54D3FC02D977}"/>
              </a:ext>
            </a:extLst>
          </p:cNvPr>
          <p:cNvSpPr>
            <a:spLocks noGrp="1"/>
          </p:cNvSpPr>
          <p:nvPr>
            <p:ph type="dt" sz="half" idx="10"/>
          </p:nvPr>
        </p:nvSpPr>
        <p:spPr/>
        <p:txBody>
          <a:bodyPr/>
          <a:lstStyle/>
          <a:p>
            <a:fld id="{6B63967B-EA2B-465B-A55E-D802714CAB99}" type="datetimeFigureOut">
              <a:rPr lang="en-US" smtClean="0"/>
              <a:t>9/7/2023</a:t>
            </a:fld>
            <a:endParaRPr lang="en-US"/>
          </a:p>
        </p:txBody>
      </p:sp>
      <p:sp>
        <p:nvSpPr>
          <p:cNvPr id="4" name="Footer Placeholder 3">
            <a:extLst>
              <a:ext uri="{FF2B5EF4-FFF2-40B4-BE49-F238E27FC236}">
                <a16:creationId xmlns:a16="http://schemas.microsoft.com/office/drawing/2014/main" id="{1D2FDE2B-2871-AA49-18F4-A1EFA2238B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B4B228D-9134-36BC-6469-184B6E733D78}"/>
              </a:ext>
            </a:extLst>
          </p:cNvPr>
          <p:cNvSpPr>
            <a:spLocks noGrp="1"/>
          </p:cNvSpPr>
          <p:nvPr>
            <p:ph type="sldNum" sz="quarter" idx="12"/>
          </p:nvPr>
        </p:nvSpPr>
        <p:spPr/>
        <p:txBody>
          <a:bodyPr/>
          <a:lstStyle/>
          <a:p>
            <a:fld id="{55AE6AFE-B1ED-499D-902F-11A3CE5B201A}" type="slidenum">
              <a:rPr lang="en-US" smtClean="0"/>
              <a:t>‹#›</a:t>
            </a:fld>
            <a:endParaRPr lang="en-US"/>
          </a:p>
        </p:txBody>
      </p:sp>
    </p:spTree>
    <p:extLst>
      <p:ext uri="{BB962C8B-B14F-4D97-AF65-F5344CB8AC3E}">
        <p14:creationId xmlns:p14="http://schemas.microsoft.com/office/powerpoint/2010/main" val="32822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EE3C06-E53E-2471-0313-D189468BED23}"/>
              </a:ext>
            </a:extLst>
          </p:cNvPr>
          <p:cNvSpPr>
            <a:spLocks noGrp="1"/>
          </p:cNvSpPr>
          <p:nvPr>
            <p:ph type="dt" sz="half" idx="10"/>
          </p:nvPr>
        </p:nvSpPr>
        <p:spPr/>
        <p:txBody>
          <a:bodyPr/>
          <a:lstStyle/>
          <a:p>
            <a:fld id="{6B63967B-EA2B-465B-A55E-D802714CAB99}" type="datetimeFigureOut">
              <a:rPr lang="en-US" smtClean="0"/>
              <a:t>9/7/2023</a:t>
            </a:fld>
            <a:endParaRPr lang="en-US"/>
          </a:p>
        </p:txBody>
      </p:sp>
      <p:sp>
        <p:nvSpPr>
          <p:cNvPr id="3" name="Footer Placeholder 2">
            <a:extLst>
              <a:ext uri="{FF2B5EF4-FFF2-40B4-BE49-F238E27FC236}">
                <a16:creationId xmlns:a16="http://schemas.microsoft.com/office/drawing/2014/main" id="{A1356DC0-03C9-B35A-A3CA-E9807F631D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9E9C3DC-C138-13D3-58C2-653074236E03}"/>
              </a:ext>
            </a:extLst>
          </p:cNvPr>
          <p:cNvSpPr>
            <a:spLocks noGrp="1"/>
          </p:cNvSpPr>
          <p:nvPr>
            <p:ph type="sldNum" sz="quarter" idx="12"/>
          </p:nvPr>
        </p:nvSpPr>
        <p:spPr/>
        <p:txBody>
          <a:bodyPr/>
          <a:lstStyle/>
          <a:p>
            <a:fld id="{55AE6AFE-B1ED-499D-902F-11A3CE5B201A}" type="slidenum">
              <a:rPr lang="en-US" smtClean="0"/>
              <a:t>‹#›</a:t>
            </a:fld>
            <a:endParaRPr lang="en-US"/>
          </a:p>
        </p:txBody>
      </p:sp>
    </p:spTree>
    <p:extLst>
      <p:ext uri="{BB962C8B-B14F-4D97-AF65-F5344CB8AC3E}">
        <p14:creationId xmlns:p14="http://schemas.microsoft.com/office/powerpoint/2010/main" val="3710053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51A93-AC35-90E1-521A-E980FAAACE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2143E2-FA55-F39A-8342-7C8E6F1FA0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B2C82B-DBC4-5317-FFCE-20F1BD928B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3D1ACC-A210-321C-AFA6-FD426EF331BC}"/>
              </a:ext>
            </a:extLst>
          </p:cNvPr>
          <p:cNvSpPr>
            <a:spLocks noGrp="1"/>
          </p:cNvSpPr>
          <p:nvPr>
            <p:ph type="dt" sz="half" idx="10"/>
          </p:nvPr>
        </p:nvSpPr>
        <p:spPr/>
        <p:txBody>
          <a:bodyPr/>
          <a:lstStyle/>
          <a:p>
            <a:fld id="{6B63967B-EA2B-465B-A55E-D802714CAB99}" type="datetimeFigureOut">
              <a:rPr lang="en-US" smtClean="0"/>
              <a:t>9/7/2023</a:t>
            </a:fld>
            <a:endParaRPr lang="en-US"/>
          </a:p>
        </p:txBody>
      </p:sp>
      <p:sp>
        <p:nvSpPr>
          <p:cNvPr id="6" name="Footer Placeholder 5">
            <a:extLst>
              <a:ext uri="{FF2B5EF4-FFF2-40B4-BE49-F238E27FC236}">
                <a16:creationId xmlns:a16="http://schemas.microsoft.com/office/drawing/2014/main" id="{F0F02F7F-0660-8894-7A39-A95225E797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B5B716-ADC7-20C4-865B-480E3019A88C}"/>
              </a:ext>
            </a:extLst>
          </p:cNvPr>
          <p:cNvSpPr>
            <a:spLocks noGrp="1"/>
          </p:cNvSpPr>
          <p:nvPr>
            <p:ph type="sldNum" sz="quarter" idx="12"/>
          </p:nvPr>
        </p:nvSpPr>
        <p:spPr/>
        <p:txBody>
          <a:bodyPr/>
          <a:lstStyle/>
          <a:p>
            <a:fld id="{55AE6AFE-B1ED-499D-902F-11A3CE5B201A}" type="slidenum">
              <a:rPr lang="en-US" smtClean="0"/>
              <a:t>‹#›</a:t>
            </a:fld>
            <a:endParaRPr lang="en-US"/>
          </a:p>
        </p:txBody>
      </p:sp>
    </p:spTree>
    <p:extLst>
      <p:ext uri="{BB962C8B-B14F-4D97-AF65-F5344CB8AC3E}">
        <p14:creationId xmlns:p14="http://schemas.microsoft.com/office/powerpoint/2010/main" val="3337882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63ED1-8B7E-A07C-F52F-7F4E0D7CAA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B3E5FEE-2620-263F-B937-FDAB32B23D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DAE24B-417B-4B55-51EC-50C711FC94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183A6-0A8B-74E8-E90B-82E8C468779B}"/>
              </a:ext>
            </a:extLst>
          </p:cNvPr>
          <p:cNvSpPr>
            <a:spLocks noGrp="1"/>
          </p:cNvSpPr>
          <p:nvPr>
            <p:ph type="dt" sz="half" idx="10"/>
          </p:nvPr>
        </p:nvSpPr>
        <p:spPr/>
        <p:txBody>
          <a:bodyPr/>
          <a:lstStyle/>
          <a:p>
            <a:fld id="{6B63967B-EA2B-465B-A55E-D802714CAB99}" type="datetimeFigureOut">
              <a:rPr lang="en-US" smtClean="0"/>
              <a:t>9/7/2023</a:t>
            </a:fld>
            <a:endParaRPr lang="en-US"/>
          </a:p>
        </p:txBody>
      </p:sp>
      <p:sp>
        <p:nvSpPr>
          <p:cNvPr id="6" name="Footer Placeholder 5">
            <a:extLst>
              <a:ext uri="{FF2B5EF4-FFF2-40B4-BE49-F238E27FC236}">
                <a16:creationId xmlns:a16="http://schemas.microsoft.com/office/drawing/2014/main" id="{CBEA62D3-6C85-61CE-7134-AC60540D40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EC5A4E-F65D-28E7-5794-034539F59DF5}"/>
              </a:ext>
            </a:extLst>
          </p:cNvPr>
          <p:cNvSpPr>
            <a:spLocks noGrp="1"/>
          </p:cNvSpPr>
          <p:nvPr>
            <p:ph type="sldNum" sz="quarter" idx="12"/>
          </p:nvPr>
        </p:nvSpPr>
        <p:spPr/>
        <p:txBody>
          <a:bodyPr/>
          <a:lstStyle/>
          <a:p>
            <a:fld id="{55AE6AFE-B1ED-499D-902F-11A3CE5B201A}" type="slidenum">
              <a:rPr lang="en-US" smtClean="0"/>
              <a:t>‹#›</a:t>
            </a:fld>
            <a:endParaRPr lang="en-US"/>
          </a:p>
        </p:txBody>
      </p:sp>
    </p:spTree>
    <p:extLst>
      <p:ext uri="{BB962C8B-B14F-4D97-AF65-F5344CB8AC3E}">
        <p14:creationId xmlns:p14="http://schemas.microsoft.com/office/powerpoint/2010/main" val="368695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7DFE05-7FDD-658F-5E0F-842088D66D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647F89-66FE-E87D-7183-57128F0406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F3E209-2D37-AF14-212C-A6A5CADCF4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3967B-EA2B-465B-A55E-D802714CAB99}" type="datetimeFigureOut">
              <a:rPr lang="en-US" smtClean="0"/>
              <a:t>9/7/2023</a:t>
            </a:fld>
            <a:endParaRPr lang="en-US"/>
          </a:p>
        </p:txBody>
      </p:sp>
      <p:sp>
        <p:nvSpPr>
          <p:cNvPr id="5" name="Footer Placeholder 4">
            <a:extLst>
              <a:ext uri="{FF2B5EF4-FFF2-40B4-BE49-F238E27FC236}">
                <a16:creationId xmlns:a16="http://schemas.microsoft.com/office/drawing/2014/main" id="{C3F827B5-0572-9AA3-888E-6C1FDDDF11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2F66E0-7691-0A3C-CCBA-F4F2704BF2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E6AFE-B1ED-499D-902F-11A3CE5B201A}" type="slidenum">
              <a:rPr lang="en-US" smtClean="0"/>
              <a:t>‹#›</a:t>
            </a:fld>
            <a:endParaRPr lang="en-US"/>
          </a:p>
        </p:txBody>
      </p:sp>
    </p:spTree>
    <p:extLst>
      <p:ext uri="{BB962C8B-B14F-4D97-AF65-F5344CB8AC3E}">
        <p14:creationId xmlns:p14="http://schemas.microsoft.com/office/powerpoint/2010/main" val="3631507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9.png"/><Relationship Id="rId1" Type="http://schemas.openxmlformats.org/officeDocument/2006/relationships/slideLayout" Target="../slideLayouts/slideLayout7.xml"/><Relationship Id="rId5" Type="http://schemas.microsoft.com/office/2007/relationships/hdphoto" Target="../media/hdphoto3.wdp"/><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9.png"/><Relationship Id="rId1" Type="http://schemas.openxmlformats.org/officeDocument/2006/relationships/slideLayout" Target="../slideLayouts/slideLayout7.xml"/><Relationship Id="rId5" Type="http://schemas.microsoft.com/office/2007/relationships/hdphoto" Target="../media/hdphoto3.wdp"/><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g"/><Relationship Id="rId1" Type="http://schemas.openxmlformats.org/officeDocument/2006/relationships/slideLayout" Target="../slideLayouts/slideLayout7.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9.png"/><Relationship Id="rId1" Type="http://schemas.openxmlformats.org/officeDocument/2006/relationships/slideLayout" Target="../slideLayouts/slideLayout7.xml"/><Relationship Id="rId5" Type="http://schemas.microsoft.com/office/2007/relationships/hdphoto" Target="../media/hdphoto3.wdp"/><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curtain, furniture, floor, red&#10;&#10;Description automatically generated">
            <a:extLst>
              <a:ext uri="{FF2B5EF4-FFF2-40B4-BE49-F238E27FC236}">
                <a16:creationId xmlns:a16="http://schemas.microsoft.com/office/drawing/2014/main" id="{91258D8C-99E3-A2FD-8AA8-FED5F45F8B23}"/>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38267"/>
          </a:xfrm>
          <a:prstGeom prst="rect">
            <a:avLst/>
          </a:prstGeom>
        </p:spPr>
      </p:pic>
      <p:sp>
        <p:nvSpPr>
          <p:cNvPr id="6" name="Rectangle: Rounded Corners 5">
            <a:hlinkClick r:id="" action="ppaction://hlinkshowjump?jump=nextslide"/>
            <a:extLst>
              <a:ext uri="{FF2B5EF4-FFF2-40B4-BE49-F238E27FC236}">
                <a16:creationId xmlns:a16="http://schemas.microsoft.com/office/drawing/2014/main" id="{66DD98BA-DA6F-6D78-01D2-1FF0AE42750C}"/>
              </a:ext>
            </a:extLst>
          </p:cNvPr>
          <p:cNvSpPr/>
          <p:nvPr/>
        </p:nvSpPr>
        <p:spPr>
          <a:xfrm>
            <a:off x="4512040" y="4816627"/>
            <a:ext cx="2698229" cy="749508"/>
          </a:xfrm>
          <a:prstGeom prst="roundRect">
            <a:avLst/>
          </a:prstGeom>
          <a:solidFill>
            <a:srgbClr val="23551F"/>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ابدأ باسم الله</a:t>
            </a:r>
          </a:p>
        </p:txBody>
      </p:sp>
      <p:sp>
        <p:nvSpPr>
          <p:cNvPr id="7" name="TextBox 6">
            <a:extLst>
              <a:ext uri="{FF2B5EF4-FFF2-40B4-BE49-F238E27FC236}">
                <a16:creationId xmlns:a16="http://schemas.microsoft.com/office/drawing/2014/main" id="{07FA9218-65E7-D90F-6A9D-7B4A78B22C89}"/>
              </a:ext>
            </a:extLst>
          </p:cNvPr>
          <p:cNvSpPr txBox="1"/>
          <p:nvPr/>
        </p:nvSpPr>
        <p:spPr>
          <a:xfrm>
            <a:off x="3643533" y="1790169"/>
            <a:ext cx="4157661" cy="1938992"/>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6000" b="1" i="0" u="none" strike="noStrike" kern="1200" cap="none" spc="0" normalizeH="0" baseline="0" noProof="0" dirty="0">
                <a:ln>
                  <a:noFill/>
                </a:ln>
                <a:solidFill>
                  <a:prstClr val="white"/>
                </a:solidFill>
                <a:effectLst/>
                <a:uLnTx/>
                <a:uFillTx/>
                <a:latin typeface="AlHor" panose="02060603050605020204" pitchFamily="18" charset="-78"/>
                <a:ea typeface="Times New Roman" panose="02020603050405020304" pitchFamily="18" charset="0"/>
                <a:cs typeface="AlHor" panose="02060603050605020204" pitchFamily="18" charset="-78"/>
              </a:rPr>
              <a:t>قراءة </a:t>
            </a:r>
          </a:p>
          <a:p>
            <a:pPr marL="0" marR="0" lvl="0" indent="0" algn="ctr" defTabSz="914400" rtl="1" eaLnBrk="1" fontAlgn="auto" latinLnBrk="0" hangingPunct="1">
              <a:lnSpc>
                <a:spcPct val="100000"/>
              </a:lnSpc>
              <a:spcBef>
                <a:spcPts val="0"/>
              </a:spcBef>
              <a:spcAft>
                <a:spcPts val="0"/>
              </a:spcAft>
              <a:buClrTx/>
              <a:buSzTx/>
              <a:buFontTx/>
              <a:buNone/>
              <a:tabLst/>
              <a:defRPr/>
            </a:pPr>
            <a:r>
              <a:rPr lang="ar-EG" sz="6000" b="1" dirty="0">
                <a:solidFill>
                  <a:prstClr val="white"/>
                </a:solidFill>
                <a:latin typeface="AlHor" panose="02060603050605020204" pitchFamily="18" charset="-78"/>
                <a:ea typeface="Times New Roman" panose="02020603050405020304" pitchFamily="18" charset="0"/>
                <a:cs typeface="AlHor" panose="02060603050605020204" pitchFamily="18" charset="-78"/>
              </a:rPr>
              <a:t>الحرية </a:t>
            </a:r>
            <a:endParaRPr kumimoji="0" lang="ar-EG" sz="3200" b="1" i="0" u="none" strike="noStrike" kern="1200" cap="none" spc="0" normalizeH="0" baseline="0" noProof="0" dirty="0">
              <a:ln>
                <a:noFill/>
              </a:ln>
              <a:solidFill>
                <a:prstClr val="white"/>
              </a:solidFill>
              <a:effectLst/>
              <a:uLnTx/>
              <a:uFillTx/>
              <a:latin typeface="AlHor" panose="02060603050605020204" pitchFamily="18" charset="-78"/>
              <a:ea typeface="Times New Roman" panose="02020603050405020304" pitchFamily="18" charset="0"/>
              <a:cs typeface="AlHor" panose="02060603050605020204" pitchFamily="18" charset="-78"/>
            </a:endParaRPr>
          </a:p>
        </p:txBody>
      </p:sp>
    </p:spTree>
    <p:extLst>
      <p:ext uri="{BB962C8B-B14F-4D97-AF65-F5344CB8AC3E}">
        <p14:creationId xmlns:p14="http://schemas.microsoft.com/office/powerpoint/2010/main" val="1508252998"/>
      </p:ext>
    </p:extLst>
  </p:cSld>
  <p:clrMapOvr>
    <a:masterClrMapping/>
  </p:clrMapOvr>
  <mc:AlternateContent xmlns:mc="http://schemas.openxmlformats.org/markup-compatibility/2006" xmlns:p14="http://schemas.microsoft.com/office/powerpoint/2010/main">
    <mc:Choice Requires="p14">
      <p:transition spd="slow" p14:dur="1500" advClick="0">
        <p:split orient="vert"/>
      </p:transition>
    </mc:Choice>
    <mc:Fallback xmlns="">
      <p:transition spd="slow" advClick="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47"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الحرية</a:t>
            </a:r>
          </a:p>
        </p:txBody>
      </p:sp>
      <p:pic>
        <p:nvPicPr>
          <p:cNvPr id="6" name="صورة 8">
            <a:extLst>
              <a:ext uri="{FF2B5EF4-FFF2-40B4-BE49-F238E27FC236}">
                <a16:creationId xmlns:a16="http://schemas.microsoft.com/office/drawing/2014/main" id="{98A13B60-4438-60D2-6913-27024D8A83C7}"/>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9896" b="89931" l="2463" r="95074">
                        <a14:foregroundMark x1="2463" y1="41840" x2="8621" y2="53125"/>
                        <a14:foregroundMark x1="91502" y1="51389" x2="95197" y2="50521"/>
                        <a14:foregroundMark x1="24015" y1="41840" x2="26478" y2="35938"/>
                      </a14:backgroundRemoval>
                    </a14:imgEffect>
                  </a14:imgLayer>
                </a14:imgProps>
              </a:ext>
              <a:ext uri="{28A0092B-C50C-407E-A947-70E740481C1C}">
                <a14:useLocalDpi xmlns:a14="http://schemas.microsoft.com/office/drawing/2010/main"/>
              </a:ext>
            </a:extLst>
          </a:blip>
          <a:srcRect/>
          <a:stretch/>
        </p:blipFill>
        <p:spPr>
          <a:xfrm>
            <a:off x="2296723" y="-173637"/>
            <a:ext cx="1305924" cy="952830"/>
          </a:xfrm>
          <a:prstGeom prst="rect">
            <a:avLst/>
          </a:prstGeom>
        </p:spPr>
      </p:pic>
      <p:pic>
        <p:nvPicPr>
          <p:cNvPr id="7" name="صورة 15">
            <a:extLst>
              <a:ext uri="{FF2B5EF4-FFF2-40B4-BE49-F238E27FC236}">
                <a16:creationId xmlns:a16="http://schemas.microsoft.com/office/drawing/2014/main" id="{7D68BAA9-37EF-D5E0-BD81-A49F17E1A58C}"/>
              </a:ext>
            </a:extLst>
          </p:cNvPr>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8807" b="93211" l="6067" r="99413">
                        <a14:foregroundMark x1="91781" y1="28073" x2="92955" y2="38716"/>
                        <a14:foregroundMark x1="94912" y1="54495" x2="94912" y2="64954"/>
                        <a14:foregroundMark x1="17613" y1="93945" x2="8023" y2="82569"/>
                        <a14:foregroundMark x1="6849" y1="32477" x2="6849" y2="23670"/>
                        <a14:foregroundMark x1="95499" y1="35963" x2="96282" y2="29908"/>
                        <a14:foregroundMark x1="22701" y1="9725" x2="26419" y2="8807"/>
                        <a14:foregroundMark x1="96869" y1="56147" x2="96869" y2="63303"/>
                        <a14:foregroundMark x1="97456" y1="35963" x2="99413" y2="32477"/>
                        <a14:foregroundMark x1="96282" y1="64037" x2="98043" y2="61468"/>
                      </a14:backgroundRemoval>
                    </a14:imgEffect>
                  </a14:imgLayer>
                </a14:imgProps>
              </a:ext>
              <a:ext uri="{28A0092B-C50C-407E-A947-70E740481C1C}">
                <a14:useLocalDpi xmlns:a14="http://schemas.microsoft.com/office/drawing/2010/main"/>
              </a:ext>
            </a:extLst>
          </a:blip>
          <a:srcRect/>
          <a:stretch/>
        </p:blipFill>
        <p:spPr>
          <a:xfrm>
            <a:off x="8217478" y="-85172"/>
            <a:ext cx="1119780" cy="830693"/>
          </a:xfrm>
          <a:prstGeom prst="rect">
            <a:avLst/>
          </a:prstGeom>
        </p:spPr>
      </p:pic>
      <p:sp>
        <p:nvSpPr>
          <p:cNvPr id="9" name="TextBox 8">
            <a:extLst>
              <a:ext uri="{FF2B5EF4-FFF2-40B4-BE49-F238E27FC236}">
                <a16:creationId xmlns:a16="http://schemas.microsoft.com/office/drawing/2014/main" id="{BE48DD0F-ED56-5E2B-5F2A-9FC701810740}"/>
              </a:ext>
            </a:extLst>
          </p:cNvPr>
          <p:cNvSpPr txBox="1"/>
          <p:nvPr/>
        </p:nvSpPr>
        <p:spPr>
          <a:xfrm>
            <a:off x="2165" y="847348"/>
            <a:ext cx="12192000" cy="5262979"/>
          </a:xfrm>
          <a:prstGeom prst="rect">
            <a:avLst/>
          </a:prstGeom>
          <a:noFill/>
        </p:spPr>
        <p:txBody>
          <a:bodyPr wrap="square">
            <a:spAutoFit/>
          </a:bodyPr>
          <a:lstStyle/>
          <a:p>
            <a:pPr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س5 : كيف أدرك الكاتب غرض القطة ؟</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endParaRPr lang="ar-EG"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a:p>
            <a:pPr algn="r" rtl="1"/>
            <a:endParaRPr lang="ar-EG" sz="2800" b="1" dirty="0">
              <a:solidFill>
                <a:srgbClr val="C00000"/>
              </a:solidFill>
              <a:latin typeface="Times New Roman" panose="02020603050405020304" pitchFamily="18" charset="0"/>
              <a:ea typeface="Times New Roman" panose="02020603050405020304" pitchFamily="18" charset="0"/>
              <a:cs typeface="Arial" panose="020B0604020202020204" pitchFamily="34" charset="0"/>
            </a:endParaRPr>
          </a:p>
          <a:p>
            <a:pPr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س6:  كيف صارت حالة القطة بعدما نالت حريتها ؟</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endParaRPr lang="ar-EG"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a:p>
            <a:pPr algn="r" rtl="1"/>
            <a:endParaRPr lang="ar-EG" sz="2800" b="1" dirty="0">
              <a:solidFill>
                <a:srgbClr val="C00000"/>
              </a:solidFill>
              <a:latin typeface="Times New Roman" panose="02020603050405020304" pitchFamily="18" charset="0"/>
              <a:ea typeface="Times New Roman" panose="02020603050405020304" pitchFamily="18" charset="0"/>
              <a:cs typeface="Arial" panose="020B0604020202020204" pitchFamily="34" charset="0"/>
            </a:endParaRPr>
          </a:p>
          <a:p>
            <a:pPr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س7:  بم استدل الكاتب على أن القطة تفهم معنى الحرية ؟</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endParaRPr lang="ar-EG"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a:p>
            <a:pPr algn="r" rtl="1"/>
            <a:endParaRPr lang="ar-EG" sz="2800" b="1" dirty="0">
              <a:solidFill>
                <a:srgbClr val="C00000"/>
              </a:solidFill>
              <a:latin typeface="Times New Roman" panose="02020603050405020304" pitchFamily="18" charset="0"/>
              <a:ea typeface="Times New Roman" panose="02020603050405020304" pitchFamily="18" charset="0"/>
              <a:cs typeface="Arial" panose="020B0604020202020204" pitchFamily="34" charset="0"/>
            </a:endParaRPr>
          </a:p>
          <a:p>
            <a:pPr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س8:  كيف سعت القطة لبلوغ حريتها ؟</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endParaRPr lang="ar-EG"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a:p>
            <a:pPr algn="r" rtl="1"/>
            <a:endParaRPr lang="ar-EG" sz="2800" b="1" dirty="0">
              <a:solidFill>
                <a:srgbClr val="C00000"/>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8" name="TextBox 7">
            <a:extLst>
              <a:ext uri="{FF2B5EF4-FFF2-40B4-BE49-F238E27FC236}">
                <a16:creationId xmlns:a16="http://schemas.microsoft.com/office/drawing/2014/main" id="{B638CEA7-C8AC-A840-7ADF-ED6C287217AC}"/>
              </a:ext>
            </a:extLst>
          </p:cNvPr>
          <p:cNvSpPr txBox="1"/>
          <p:nvPr/>
        </p:nvSpPr>
        <p:spPr>
          <a:xfrm>
            <a:off x="1743075" y="1500383"/>
            <a:ext cx="9901237" cy="437043"/>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لاحظ أنها تطيل النظر إلى باب الغرفة المغلق ، وتلتصق به كلما رأته يتجه نحوه .</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0" name="TextBox 9">
            <a:extLst>
              <a:ext uri="{FF2B5EF4-FFF2-40B4-BE49-F238E27FC236}">
                <a16:creationId xmlns:a16="http://schemas.microsoft.com/office/drawing/2014/main" id="{90B90EFE-7D4F-47FE-C6C1-6A2508BD460C}"/>
              </a:ext>
            </a:extLst>
          </p:cNvPr>
          <p:cNvSpPr txBox="1"/>
          <p:nvPr/>
        </p:nvSpPr>
        <p:spPr>
          <a:xfrm>
            <a:off x="1743075" y="2771971"/>
            <a:ext cx="9901237" cy="437043"/>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تحولت حالتها من حزن وهم إلى سعادة وسرور، وانطلقت تجري في سبيلها.</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1" name="TextBox 10">
            <a:extLst>
              <a:ext uri="{FF2B5EF4-FFF2-40B4-BE49-F238E27FC236}">
                <a16:creationId xmlns:a16="http://schemas.microsoft.com/office/drawing/2014/main" id="{ABDD518C-98CC-2EEB-D1F5-59EF79CD5FDA}"/>
              </a:ext>
            </a:extLst>
          </p:cNvPr>
          <p:cNvSpPr txBox="1"/>
          <p:nvPr/>
        </p:nvSpPr>
        <p:spPr>
          <a:xfrm>
            <a:off x="1743074" y="4072330"/>
            <a:ext cx="9901237" cy="437043"/>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بأنها حزنت لفقدانها وسعدت بالحصول عليها بعد ما سعت بإلحاح لتنالها .</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2" name="TextBox 11">
            <a:extLst>
              <a:ext uri="{FF2B5EF4-FFF2-40B4-BE49-F238E27FC236}">
                <a16:creationId xmlns:a16="http://schemas.microsoft.com/office/drawing/2014/main" id="{1B4FF077-A576-57BF-91FE-956EF7EB97E7}"/>
              </a:ext>
            </a:extLst>
          </p:cNvPr>
          <p:cNvSpPr txBox="1"/>
          <p:nvPr/>
        </p:nvSpPr>
        <p:spPr>
          <a:xfrm>
            <a:off x="1257301" y="5228900"/>
            <a:ext cx="10515598" cy="781752"/>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أخذت تموء بجانب فراش الكاتب وتتمسح به، ورفضت الطعام والشراب اللذين قدمهما إليها ، إلى أن فهم غرضها وفتح لها الباب لتنال حريتها.</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27179050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الحرية</a:t>
            </a:r>
          </a:p>
        </p:txBody>
      </p:sp>
      <p:pic>
        <p:nvPicPr>
          <p:cNvPr id="6" name="صورة 8">
            <a:extLst>
              <a:ext uri="{FF2B5EF4-FFF2-40B4-BE49-F238E27FC236}">
                <a16:creationId xmlns:a16="http://schemas.microsoft.com/office/drawing/2014/main" id="{98A13B60-4438-60D2-6913-27024D8A83C7}"/>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9896" b="89931" l="2463" r="95074">
                        <a14:foregroundMark x1="2463" y1="41840" x2="8621" y2="53125"/>
                        <a14:foregroundMark x1="91502" y1="51389" x2="95197" y2="50521"/>
                        <a14:foregroundMark x1="24015" y1="41840" x2="26478" y2="35938"/>
                      </a14:backgroundRemoval>
                    </a14:imgEffect>
                  </a14:imgLayer>
                </a14:imgProps>
              </a:ext>
              <a:ext uri="{28A0092B-C50C-407E-A947-70E740481C1C}">
                <a14:useLocalDpi xmlns:a14="http://schemas.microsoft.com/office/drawing/2010/main"/>
              </a:ext>
            </a:extLst>
          </a:blip>
          <a:srcRect/>
          <a:stretch/>
        </p:blipFill>
        <p:spPr>
          <a:xfrm>
            <a:off x="2296723" y="-173637"/>
            <a:ext cx="1305924" cy="952830"/>
          </a:xfrm>
          <a:prstGeom prst="rect">
            <a:avLst/>
          </a:prstGeom>
        </p:spPr>
      </p:pic>
      <p:pic>
        <p:nvPicPr>
          <p:cNvPr id="7" name="صورة 15">
            <a:extLst>
              <a:ext uri="{FF2B5EF4-FFF2-40B4-BE49-F238E27FC236}">
                <a16:creationId xmlns:a16="http://schemas.microsoft.com/office/drawing/2014/main" id="{7D68BAA9-37EF-D5E0-BD81-A49F17E1A58C}"/>
              </a:ext>
            </a:extLst>
          </p:cNvPr>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8807" b="93211" l="6067" r="99413">
                        <a14:foregroundMark x1="91781" y1="28073" x2="92955" y2="38716"/>
                        <a14:foregroundMark x1="94912" y1="54495" x2="94912" y2="64954"/>
                        <a14:foregroundMark x1="17613" y1="93945" x2="8023" y2="82569"/>
                        <a14:foregroundMark x1="6849" y1="32477" x2="6849" y2="23670"/>
                        <a14:foregroundMark x1="95499" y1="35963" x2="96282" y2="29908"/>
                        <a14:foregroundMark x1="22701" y1="9725" x2="26419" y2="8807"/>
                        <a14:foregroundMark x1="96869" y1="56147" x2="96869" y2="63303"/>
                        <a14:foregroundMark x1="97456" y1="35963" x2="99413" y2="32477"/>
                        <a14:foregroundMark x1="96282" y1="64037" x2="98043" y2="61468"/>
                      </a14:backgroundRemoval>
                    </a14:imgEffect>
                  </a14:imgLayer>
                </a14:imgProps>
              </a:ext>
              <a:ext uri="{28A0092B-C50C-407E-A947-70E740481C1C}">
                <a14:useLocalDpi xmlns:a14="http://schemas.microsoft.com/office/drawing/2010/main"/>
              </a:ext>
            </a:extLst>
          </a:blip>
          <a:srcRect/>
          <a:stretch/>
        </p:blipFill>
        <p:spPr>
          <a:xfrm>
            <a:off x="8217478" y="-85172"/>
            <a:ext cx="1119780" cy="830693"/>
          </a:xfrm>
          <a:prstGeom prst="rect">
            <a:avLst/>
          </a:prstGeom>
        </p:spPr>
      </p:pic>
      <p:sp>
        <p:nvSpPr>
          <p:cNvPr id="9" name="TextBox 8">
            <a:extLst>
              <a:ext uri="{FF2B5EF4-FFF2-40B4-BE49-F238E27FC236}">
                <a16:creationId xmlns:a16="http://schemas.microsoft.com/office/drawing/2014/main" id="{BE48DD0F-ED56-5E2B-5F2A-9FC701810740}"/>
              </a:ext>
            </a:extLst>
          </p:cNvPr>
          <p:cNvSpPr txBox="1"/>
          <p:nvPr/>
        </p:nvSpPr>
        <p:spPr>
          <a:xfrm>
            <a:off x="2165" y="847348"/>
            <a:ext cx="12192000" cy="4142673"/>
          </a:xfrm>
          <a:prstGeom prst="rect">
            <a:avLst/>
          </a:prstGeom>
          <a:noFill/>
        </p:spPr>
        <p:txBody>
          <a:bodyPr wrap="square">
            <a:spAutoFit/>
          </a:bodyPr>
          <a:lstStyle/>
          <a:p>
            <a:pPr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س9: بم شبه الكاتب الحرية ؟</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endParaRPr lang="ar-EG"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a:p>
            <a:pPr algn="r" rtl="1"/>
            <a:endParaRPr lang="ar-EG" sz="2800" b="1" dirty="0">
              <a:solidFill>
                <a:srgbClr val="C00000"/>
              </a:solidFill>
              <a:latin typeface="Times New Roman" panose="02020603050405020304" pitchFamily="18" charset="0"/>
              <a:ea typeface="Times New Roman" panose="02020603050405020304" pitchFamily="18" charset="0"/>
              <a:cs typeface="Arial" panose="020B0604020202020204" pitchFamily="34" charset="0"/>
            </a:endParaRPr>
          </a:p>
          <a:p>
            <a:pPr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س10:  ما حال المحروم من الحرية ؟</a:t>
            </a:r>
            <a:endParaRPr lang="ar-EG"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a:p>
            <a:pPr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endParaRPr lang="ar-EG"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a:p>
            <a:pPr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س11:  بم شبه الكاتب حياة الإنسان بدون حرية ؟</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lnSpc>
                <a:spcPct val="80000"/>
              </a:lnSpc>
            </a:pPr>
            <a:endParaRPr lang="ar-EG"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a:p>
            <a:pPr algn="r" rtl="1">
              <a:lnSpc>
                <a:spcPct val="80000"/>
              </a:lnSpc>
            </a:pPr>
            <a:endParaRPr lang="ar-EG" sz="2800" b="1" dirty="0">
              <a:solidFill>
                <a:srgbClr val="C00000"/>
              </a:solidFill>
              <a:latin typeface="Times New Roman" panose="02020603050405020304" pitchFamily="18" charset="0"/>
              <a:ea typeface="Times New Roman" panose="02020603050405020304" pitchFamily="18" charset="0"/>
              <a:cs typeface="Arial" panose="020B0604020202020204" pitchFamily="34" charset="0"/>
            </a:endParaRPr>
          </a:p>
          <a:p>
            <a:pPr algn="r" rtl="1">
              <a:lnSpc>
                <a:spcPct val="80000"/>
              </a:lnSpc>
            </a:pPr>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س12: وضح رأي الكاتب فيمن يطالب بحريته</a:t>
            </a:r>
            <a:r>
              <a:rPr lang="ar-SA" sz="2800" b="1"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8" name="TextBox 7">
            <a:extLst>
              <a:ext uri="{FF2B5EF4-FFF2-40B4-BE49-F238E27FC236}">
                <a16:creationId xmlns:a16="http://schemas.microsoft.com/office/drawing/2014/main" id="{B638CEA7-C8AC-A840-7ADF-ED6C287217AC}"/>
              </a:ext>
            </a:extLst>
          </p:cNvPr>
          <p:cNvSpPr txBox="1"/>
          <p:nvPr/>
        </p:nvSpPr>
        <p:spPr>
          <a:xfrm>
            <a:off x="2145506" y="1520168"/>
            <a:ext cx="9901237" cy="437043"/>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شبهها بالشمس التي يجب أن تشرق في كل نفس ، كما شبهها بالحياة.</a:t>
            </a:r>
          </a:p>
        </p:txBody>
      </p:sp>
      <p:sp>
        <p:nvSpPr>
          <p:cNvPr id="13" name="TextBox 12">
            <a:extLst>
              <a:ext uri="{FF2B5EF4-FFF2-40B4-BE49-F238E27FC236}">
                <a16:creationId xmlns:a16="http://schemas.microsoft.com/office/drawing/2014/main" id="{DAB2855A-C536-406E-A4FC-E5DFF987E74D}"/>
              </a:ext>
            </a:extLst>
          </p:cNvPr>
          <p:cNvSpPr txBox="1"/>
          <p:nvPr/>
        </p:nvSpPr>
        <p:spPr>
          <a:xfrm>
            <a:off x="6300789" y="2758945"/>
            <a:ext cx="5745954" cy="437043"/>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 يعيش في ظلمة شديدة السواد .</a:t>
            </a:r>
          </a:p>
        </p:txBody>
      </p:sp>
      <p:sp>
        <p:nvSpPr>
          <p:cNvPr id="14" name="TextBox 13">
            <a:extLst>
              <a:ext uri="{FF2B5EF4-FFF2-40B4-BE49-F238E27FC236}">
                <a16:creationId xmlns:a16="http://schemas.microsoft.com/office/drawing/2014/main" id="{C2D952EE-D50B-C3C1-E669-9AF67687A0F7}"/>
              </a:ext>
            </a:extLst>
          </p:cNvPr>
          <p:cNvSpPr txBox="1"/>
          <p:nvPr/>
        </p:nvSpPr>
        <p:spPr>
          <a:xfrm>
            <a:off x="6300789" y="3997722"/>
            <a:ext cx="5745954" cy="437043"/>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شبهها بحياة اللعب المتحركة في أيدي الأطفال.</a:t>
            </a:r>
          </a:p>
        </p:txBody>
      </p:sp>
      <p:sp>
        <p:nvSpPr>
          <p:cNvPr id="15" name="TextBox 14">
            <a:extLst>
              <a:ext uri="{FF2B5EF4-FFF2-40B4-BE49-F238E27FC236}">
                <a16:creationId xmlns:a16="http://schemas.microsoft.com/office/drawing/2014/main" id="{B65525BF-823A-2B52-860C-4AF931779B17}"/>
              </a:ext>
            </a:extLst>
          </p:cNvPr>
          <p:cNvSpPr txBox="1"/>
          <p:nvPr/>
        </p:nvSpPr>
        <p:spPr>
          <a:xfrm>
            <a:off x="712198" y="5091848"/>
            <a:ext cx="11177181" cy="781752"/>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يرى أنه ليس متسولا، ولا مستجد</a:t>
            </a:r>
            <a:r>
              <a:rPr lang="ar-EG" sz="2800" b="1" dirty="0">
                <a:solidFill>
                  <a:srgbClr val="7030A0"/>
                </a:solidFill>
                <a:latin typeface="Times New Roman" panose="02020603050405020304" pitchFamily="18" charset="0"/>
                <a:ea typeface="Calibri" panose="020F0502020204030204" pitchFamily="34" charset="0"/>
              </a:rPr>
              <a:t>يا</a:t>
            </a:r>
            <a:r>
              <a:rPr lang="ar-SA" sz="2800" b="1" dirty="0">
                <a:solidFill>
                  <a:srgbClr val="7030A0"/>
                </a:solidFill>
                <a:latin typeface="Times New Roman" panose="02020603050405020304" pitchFamily="18" charset="0"/>
                <a:ea typeface="Calibri" panose="020F0502020204030204" pitchFamily="34" charset="0"/>
              </a:rPr>
              <a:t>، وإنما يطلب حقا من حقوقه التي فقدها بسبب المطامع البشرية، فإن حصل عليها، فلا فضل لمخلوق عليه.</a:t>
            </a:r>
          </a:p>
        </p:txBody>
      </p:sp>
    </p:spTree>
    <p:extLst>
      <p:ext uri="{BB962C8B-B14F-4D97-AF65-F5344CB8AC3E}">
        <p14:creationId xmlns:p14="http://schemas.microsoft.com/office/powerpoint/2010/main" val="9232267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p:cTn id="14" dur="500" fill="hold"/>
                                        <p:tgtEl>
                                          <p:spTgt spid="13"/>
                                        </p:tgtEl>
                                        <p:attrNameLst>
                                          <p:attrName>ppt_w</p:attrName>
                                        </p:attrNameLst>
                                      </p:cBhvr>
                                      <p:tavLst>
                                        <p:tav tm="0">
                                          <p:val>
                                            <p:fltVal val="0"/>
                                          </p:val>
                                        </p:tav>
                                        <p:tav tm="100000">
                                          <p:val>
                                            <p:strVal val="#ppt_w"/>
                                          </p:val>
                                        </p:tav>
                                      </p:tavLst>
                                    </p:anim>
                                    <p:anim calcmode="lin" valueType="num">
                                      <p:cBhvr>
                                        <p:cTn id="15" dur="500" fill="hold"/>
                                        <p:tgtEl>
                                          <p:spTgt spid="13"/>
                                        </p:tgtEl>
                                        <p:attrNameLst>
                                          <p:attrName>ppt_h</p:attrName>
                                        </p:attrNameLst>
                                      </p:cBhvr>
                                      <p:tavLst>
                                        <p:tav tm="0">
                                          <p:val>
                                            <p:fltVal val="0"/>
                                          </p:val>
                                        </p:tav>
                                        <p:tav tm="100000">
                                          <p:val>
                                            <p:strVal val="#ppt_h"/>
                                          </p:val>
                                        </p:tav>
                                      </p:tavLst>
                                    </p:anim>
                                    <p:animEffect transition="in" filter="fade">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p:cTn id="21" dur="500" fill="hold"/>
                                        <p:tgtEl>
                                          <p:spTgt spid="14"/>
                                        </p:tgtEl>
                                        <p:attrNameLst>
                                          <p:attrName>ppt_w</p:attrName>
                                        </p:attrNameLst>
                                      </p:cBhvr>
                                      <p:tavLst>
                                        <p:tav tm="0">
                                          <p:val>
                                            <p:fltVal val="0"/>
                                          </p:val>
                                        </p:tav>
                                        <p:tav tm="100000">
                                          <p:val>
                                            <p:strVal val="#ppt_w"/>
                                          </p:val>
                                        </p:tav>
                                      </p:tavLst>
                                    </p:anim>
                                    <p:anim calcmode="lin" valueType="num">
                                      <p:cBhvr>
                                        <p:cTn id="22" dur="500" fill="hold"/>
                                        <p:tgtEl>
                                          <p:spTgt spid="14"/>
                                        </p:tgtEl>
                                        <p:attrNameLst>
                                          <p:attrName>ppt_h</p:attrName>
                                        </p:attrNameLst>
                                      </p:cBhvr>
                                      <p:tavLst>
                                        <p:tav tm="0">
                                          <p:val>
                                            <p:fltVal val="0"/>
                                          </p:val>
                                        </p:tav>
                                        <p:tav tm="100000">
                                          <p:val>
                                            <p:strVal val="#ppt_h"/>
                                          </p:val>
                                        </p:tav>
                                      </p:tavLst>
                                    </p:anim>
                                    <p:animEffect transition="in" filter="fade">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p:cTn id="28" dur="500" fill="hold"/>
                                        <p:tgtEl>
                                          <p:spTgt spid="15"/>
                                        </p:tgtEl>
                                        <p:attrNameLst>
                                          <p:attrName>ppt_w</p:attrName>
                                        </p:attrNameLst>
                                      </p:cBhvr>
                                      <p:tavLst>
                                        <p:tav tm="0">
                                          <p:val>
                                            <p:fltVal val="0"/>
                                          </p:val>
                                        </p:tav>
                                        <p:tav tm="100000">
                                          <p:val>
                                            <p:strVal val="#ppt_w"/>
                                          </p:val>
                                        </p:tav>
                                      </p:tavLst>
                                    </p:anim>
                                    <p:anim calcmode="lin" valueType="num">
                                      <p:cBhvr>
                                        <p:cTn id="29" dur="500" fill="hold"/>
                                        <p:tgtEl>
                                          <p:spTgt spid="15"/>
                                        </p:tgtEl>
                                        <p:attrNameLst>
                                          <p:attrName>ppt_h</p:attrName>
                                        </p:attrNameLst>
                                      </p:cBhvr>
                                      <p:tavLst>
                                        <p:tav tm="0">
                                          <p:val>
                                            <p:fltVal val="0"/>
                                          </p:val>
                                        </p:tav>
                                        <p:tav tm="100000">
                                          <p:val>
                                            <p:strVal val="#ppt_h"/>
                                          </p:val>
                                        </p:tav>
                                      </p:tavLst>
                                    </p:anim>
                                    <p:animEffect transition="in" filter="fade">
                                      <p:cBhvr>
                                        <p:cTn id="3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الحرية</a:t>
            </a:r>
          </a:p>
        </p:txBody>
      </p:sp>
      <p:sp>
        <p:nvSpPr>
          <p:cNvPr id="9" name="TextBox 8">
            <a:extLst>
              <a:ext uri="{FF2B5EF4-FFF2-40B4-BE49-F238E27FC236}">
                <a16:creationId xmlns:a16="http://schemas.microsoft.com/office/drawing/2014/main" id="{BE48DD0F-ED56-5E2B-5F2A-9FC701810740}"/>
              </a:ext>
            </a:extLst>
          </p:cNvPr>
          <p:cNvSpPr txBox="1"/>
          <p:nvPr/>
        </p:nvSpPr>
        <p:spPr>
          <a:xfrm>
            <a:off x="0" y="948948"/>
            <a:ext cx="12192000" cy="4918269"/>
          </a:xfrm>
          <a:prstGeom prst="rect">
            <a:avLst/>
          </a:prstGeom>
          <a:noFill/>
        </p:spPr>
        <p:txBody>
          <a:bodyPr wrap="square">
            <a:spAutoFit/>
          </a:bodyPr>
          <a:lstStyle/>
          <a:p>
            <a:pPr algn="r" rtl="1">
              <a:lnSpc>
                <a:spcPct val="80000"/>
              </a:lnSpc>
            </a:pPr>
            <a:r>
              <a:rPr lang="ar-SA" sz="2800" b="1" dirty="0">
                <a:solidFill>
                  <a:srgbClr val="C00000"/>
                </a:solidFill>
                <a:effectLst/>
                <a:latin typeface="Times New Roman" panose="02020603050405020304" pitchFamily="18" charset="0"/>
                <a:ea typeface="Times New Roman" panose="02020603050405020304" pitchFamily="18" charset="0"/>
              </a:rPr>
              <a:t>س1:  ما الهدف الذي قصده الكاتب من وراء هذه القصة ؟</a:t>
            </a:r>
            <a:endParaRPr lang="en-US" sz="2800" b="1" dirty="0">
              <a:solidFill>
                <a:srgbClr val="C00000"/>
              </a:solidFill>
              <a:effectLst/>
              <a:latin typeface="Times New Roman" panose="02020603050405020304" pitchFamily="18" charset="0"/>
              <a:ea typeface="Times New Roman" panose="02020603050405020304" pitchFamily="18" charset="0"/>
            </a:endParaRPr>
          </a:p>
          <a:p>
            <a:pPr algn="r" rtl="1">
              <a:lnSpc>
                <a:spcPct val="80000"/>
              </a:lnSpc>
            </a:pPr>
            <a:endParaRPr lang="en-US" sz="2800" b="1" dirty="0">
              <a:solidFill>
                <a:srgbClr val="C00000"/>
              </a:solidFill>
              <a:effectLst/>
              <a:latin typeface="Times New Roman" panose="02020603050405020304" pitchFamily="18" charset="0"/>
              <a:ea typeface="Times New Roman" panose="02020603050405020304" pitchFamily="18" charset="0"/>
            </a:endParaRPr>
          </a:p>
          <a:p>
            <a:pPr algn="r" rtl="1">
              <a:lnSpc>
                <a:spcPct val="80000"/>
              </a:lnSpc>
            </a:pPr>
            <a:endParaRPr lang="en-US" sz="2800" b="1" dirty="0">
              <a:solidFill>
                <a:srgbClr val="C00000"/>
              </a:solidFill>
              <a:latin typeface="Times New Roman" panose="02020603050405020304" pitchFamily="18" charset="0"/>
              <a:ea typeface="Times New Roman" panose="02020603050405020304" pitchFamily="18" charset="0"/>
            </a:endParaRPr>
          </a:p>
          <a:p>
            <a:pPr algn="r" rtl="1">
              <a:lnSpc>
                <a:spcPct val="80000"/>
              </a:lnSpc>
            </a:pPr>
            <a:r>
              <a:rPr lang="ar-SA" sz="2800" b="1" dirty="0">
                <a:solidFill>
                  <a:srgbClr val="C00000"/>
                </a:solidFill>
                <a:effectLst/>
                <a:latin typeface="Times New Roman" panose="02020603050405020304" pitchFamily="18" charset="0"/>
                <a:ea typeface="Times New Roman" panose="02020603050405020304" pitchFamily="18" charset="0"/>
              </a:rPr>
              <a:t>س2:  علام يدل شعور الكاتب بمعاناة الهرة ومحاولاته لفهم غرضها ؟</a:t>
            </a:r>
            <a:endParaRPr lang="en-US" sz="2800" b="1" dirty="0">
              <a:solidFill>
                <a:srgbClr val="C00000"/>
              </a:solidFill>
              <a:effectLst/>
              <a:latin typeface="Times New Roman" panose="02020603050405020304" pitchFamily="18" charset="0"/>
              <a:ea typeface="Times New Roman" panose="02020603050405020304" pitchFamily="18" charset="0"/>
            </a:endParaRPr>
          </a:p>
          <a:p>
            <a:pPr algn="r" rtl="1">
              <a:lnSpc>
                <a:spcPct val="80000"/>
              </a:lnSpc>
            </a:pPr>
            <a:endParaRPr lang="en-US" sz="2800" b="1" dirty="0">
              <a:solidFill>
                <a:srgbClr val="C00000"/>
              </a:solidFill>
              <a:effectLst/>
              <a:latin typeface="Times New Roman" panose="02020603050405020304" pitchFamily="18" charset="0"/>
              <a:ea typeface="Times New Roman" panose="02020603050405020304" pitchFamily="18" charset="0"/>
            </a:endParaRPr>
          </a:p>
          <a:p>
            <a:pPr algn="r" rtl="1">
              <a:lnSpc>
                <a:spcPct val="80000"/>
              </a:lnSpc>
            </a:pPr>
            <a:endParaRPr lang="en-US" sz="2800" b="1" dirty="0">
              <a:solidFill>
                <a:srgbClr val="C00000"/>
              </a:solidFill>
              <a:latin typeface="Times New Roman" panose="02020603050405020304" pitchFamily="18" charset="0"/>
              <a:ea typeface="Times New Roman" panose="02020603050405020304" pitchFamily="18" charset="0"/>
            </a:endParaRPr>
          </a:p>
          <a:p>
            <a:pPr algn="r" rtl="1">
              <a:lnSpc>
                <a:spcPct val="80000"/>
              </a:lnSpc>
            </a:pPr>
            <a:r>
              <a:rPr lang="ar-SA" sz="2800" b="1" dirty="0">
                <a:solidFill>
                  <a:srgbClr val="C00000"/>
                </a:solidFill>
                <a:effectLst/>
                <a:latin typeface="Times New Roman" panose="02020603050405020304" pitchFamily="18" charset="0"/>
                <a:ea typeface="Times New Roman" panose="02020603050405020304" pitchFamily="18" charset="0"/>
              </a:rPr>
              <a:t>س3:  وضح ما يجب على الناس فعله عند التعامل مع الطيور والحيوانات.</a:t>
            </a:r>
            <a:endParaRPr lang="en-US" sz="2800" b="1" dirty="0">
              <a:solidFill>
                <a:srgbClr val="C00000"/>
              </a:solidFill>
              <a:effectLst/>
              <a:latin typeface="Times New Roman" panose="02020603050405020304" pitchFamily="18" charset="0"/>
              <a:ea typeface="Times New Roman" panose="02020603050405020304" pitchFamily="18" charset="0"/>
            </a:endParaRPr>
          </a:p>
          <a:p>
            <a:pPr algn="r" rtl="1">
              <a:lnSpc>
                <a:spcPct val="80000"/>
              </a:lnSpc>
            </a:pPr>
            <a:endParaRPr lang="en-US" sz="2800" b="1" dirty="0">
              <a:solidFill>
                <a:srgbClr val="E36C0A"/>
              </a:solidFill>
              <a:effectLst/>
              <a:latin typeface="Times New Roman" panose="02020603050405020304" pitchFamily="18" charset="0"/>
              <a:ea typeface="Times New Roman" panose="02020603050405020304" pitchFamily="18" charset="0"/>
            </a:endParaRPr>
          </a:p>
          <a:p>
            <a:pPr algn="r" rtl="1">
              <a:lnSpc>
                <a:spcPct val="80000"/>
              </a:lnSpc>
            </a:pPr>
            <a:endParaRPr lang="en-US" sz="2800" b="1" dirty="0">
              <a:solidFill>
                <a:srgbClr val="E36C0A"/>
              </a:solidFill>
              <a:latin typeface="Times New Roman" panose="02020603050405020304" pitchFamily="18" charset="0"/>
              <a:ea typeface="Times New Roman" panose="02020603050405020304" pitchFamily="18" charset="0"/>
            </a:endParaRPr>
          </a:p>
          <a:p>
            <a:pPr algn="r" rtl="1">
              <a:lnSpc>
                <a:spcPct val="80000"/>
              </a:lnSpc>
            </a:pPr>
            <a:r>
              <a:rPr lang="ar-SA" sz="2800" b="1" dirty="0">
                <a:solidFill>
                  <a:srgbClr val="E36C0A"/>
                </a:solidFill>
                <a:effectLst/>
                <a:latin typeface="Times New Roman" panose="02020603050405020304" pitchFamily="18" charset="0"/>
                <a:ea typeface="Times New Roman" panose="02020603050405020304" pitchFamily="18" charset="0"/>
              </a:rPr>
              <a:t>س4:</a:t>
            </a:r>
            <a:r>
              <a:rPr lang="ar-SA" sz="2800" b="1" dirty="0">
                <a:solidFill>
                  <a:srgbClr val="7030A0"/>
                </a:solidFill>
                <a:effectLst/>
                <a:latin typeface="Times New Roman" panose="02020603050405020304" pitchFamily="18" charset="0"/>
                <a:ea typeface="Calibri" panose="020F0502020204030204" pitchFamily="34" charset="0"/>
              </a:rPr>
              <a:t>  </a:t>
            </a:r>
            <a:r>
              <a:rPr lang="ar-SA" sz="2800" b="1" dirty="0">
                <a:solidFill>
                  <a:srgbClr val="002060"/>
                </a:solidFill>
                <a:effectLst/>
                <a:latin typeface="Times New Roman" panose="02020603050405020304" pitchFamily="18" charset="0"/>
                <a:ea typeface="Calibri" panose="020F0502020204030204" pitchFamily="34" charset="0"/>
              </a:rPr>
              <a:t>«يروى عن الرسول ( صلي الله عليه وسلم ) أن امرأة دخلت النار في هرة حبستها فلا هي أطعمتها، ولا هي تركتها تأكل من خشاش الأرض». </a:t>
            </a:r>
            <a:r>
              <a:rPr lang="ar-SA" sz="2800" b="1" dirty="0">
                <a:solidFill>
                  <a:srgbClr val="C00000"/>
                </a:solidFill>
                <a:effectLst/>
                <a:latin typeface="Times New Roman" panose="02020603050405020304" pitchFamily="18" charset="0"/>
                <a:ea typeface="Times New Roman" panose="02020603050405020304" pitchFamily="18" charset="0"/>
              </a:rPr>
              <a:t>هل يتفق موقف الكاتب من الهرة مع ما يهدف إليه الحديث الشريف ؟ وضح إجابتك.</a:t>
            </a:r>
            <a:r>
              <a:rPr lang="ar-SA" sz="2800" b="1" dirty="0">
                <a:solidFill>
                  <a:srgbClr val="C00000"/>
                </a:solidFill>
                <a:effectLst/>
                <a:latin typeface="Times New Roman" panose="02020603050405020304" pitchFamily="18" charset="0"/>
                <a:ea typeface="Calibri" panose="020F0502020204030204" pitchFamily="34" charset="0"/>
              </a:rPr>
              <a:t> </a:t>
            </a:r>
            <a:endParaRPr lang="en-US" sz="2800" b="1" dirty="0">
              <a:solidFill>
                <a:srgbClr val="C00000"/>
              </a:solidFill>
              <a:effectLst/>
              <a:latin typeface="Times New Roman" panose="02020603050405020304" pitchFamily="18" charset="0"/>
              <a:ea typeface="Calibri" panose="020F0502020204030204" pitchFamily="34" charset="0"/>
            </a:endParaRPr>
          </a:p>
          <a:p>
            <a:pPr algn="r" rtl="1">
              <a:lnSpc>
                <a:spcPct val="80000"/>
              </a:lnSpc>
            </a:pPr>
            <a:r>
              <a:rPr lang="ar-SA" sz="2800" b="1" dirty="0">
                <a:solidFill>
                  <a:srgbClr val="C00000"/>
                </a:solidFill>
                <a:effectLst/>
                <a:latin typeface="Times New Roman" panose="02020603050405020304" pitchFamily="18" charset="0"/>
                <a:ea typeface="Calibri" panose="020F0502020204030204" pitchFamily="34" charset="0"/>
              </a:rPr>
              <a:t> </a:t>
            </a:r>
            <a:endParaRPr lang="en-US" sz="2800" b="1" dirty="0">
              <a:solidFill>
                <a:srgbClr val="C00000"/>
              </a:solidFill>
              <a:effectLst/>
              <a:latin typeface="Times New Roman" panose="02020603050405020304" pitchFamily="18" charset="0"/>
              <a:ea typeface="Times New Roman" panose="02020603050405020304" pitchFamily="18" charset="0"/>
            </a:endParaRPr>
          </a:p>
          <a:p>
            <a:pPr algn="r" rtl="1">
              <a:lnSpc>
                <a:spcPct val="80000"/>
              </a:lnSpc>
            </a:pPr>
            <a:endParaRPr lang="en-US" sz="2800" b="1" dirty="0">
              <a:solidFill>
                <a:srgbClr val="E36C0A"/>
              </a:solidFill>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B638CEA7-C8AC-A840-7ADF-ED6C287217AC}"/>
              </a:ext>
            </a:extLst>
          </p:cNvPr>
          <p:cNvSpPr txBox="1"/>
          <p:nvPr/>
        </p:nvSpPr>
        <p:spPr>
          <a:xfrm>
            <a:off x="0" y="1429253"/>
            <a:ext cx="11901714" cy="437043"/>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بيان أهمية الحرية، فلا سعادة في الحياة بدونها، كما أن الحصول عليها يقتضى السعي الجاد من أجلها.</a:t>
            </a:r>
            <a:endParaRPr lang="en-US" sz="2800" b="1" dirty="0">
              <a:latin typeface="Times New Roman" panose="02020603050405020304" pitchFamily="18" charset="0"/>
              <a:ea typeface="Times New Roman" panose="02020603050405020304" pitchFamily="18" charset="0"/>
            </a:endParaRPr>
          </a:p>
        </p:txBody>
      </p:sp>
      <p:sp>
        <p:nvSpPr>
          <p:cNvPr id="10" name="Oval 9">
            <a:extLst>
              <a:ext uri="{FF2B5EF4-FFF2-40B4-BE49-F238E27FC236}">
                <a16:creationId xmlns:a16="http://schemas.microsoft.com/office/drawing/2014/main" id="{032D9A49-3103-BE90-FDF1-6743CD38716E}"/>
              </a:ext>
            </a:extLst>
          </p:cNvPr>
          <p:cNvSpPr/>
          <p:nvPr/>
        </p:nvSpPr>
        <p:spPr>
          <a:xfrm>
            <a:off x="8369085" y="115750"/>
            <a:ext cx="3358152" cy="697424"/>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000" dirty="0"/>
              <a:t>مستويات عليا</a:t>
            </a:r>
          </a:p>
        </p:txBody>
      </p:sp>
      <p:sp>
        <p:nvSpPr>
          <p:cNvPr id="6" name="TextBox 5">
            <a:extLst>
              <a:ext uri="{FF2B5EF4-FFF2-40B4-BE49-F238E27FC236}">
                <a16:creationId xmlns:a16="http://schemas.microsoft.com/office/drawing/2014/main" id="{4CFEF70B-1773-6601-7625-38825285864F}"/>
              </a:ext>
            </a:extLst>
          </p:cNvPr>
          <p:cNvSpPr txBox="1"/>
          <p:nvPr/>
        </p:nvSpPr>
        <p:spPr>
          <a:xfrm>
            <a:off x="0" y="2459768"/>
            <a:ext cx="11901714" cy="437043"/>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يدل على رفقه بالحيوان، وحسن تعامله معه .</a:t>
            </a:r>
            <a:endParaRPr lang="en-US" sz="2800" b="1" dirty="0">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CF6FE487-CE4A-AE0A-671A-2F791C98AE2C}"/>
              </a:ext>
            </a:extLst>
          </p:cNvPr>
          <p:cNvSpPr txBox="1"/>
          <p:nvPr/>
        </p:nvSpPr>
        <p:spPr>
          <a:xfrm>
            <a:off x="0" y="3482622"/>
            <a:ext cx="11901714" cy="437043"/>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يجب عليهم أن يرفقوا بهما، ويقدموا لهما الطعام والشراب ، وألا يعذبوهما .</a:t>
            </a:r>
            <a:endParaRPr lang="en-US" sz="2800" b="1" dirty="0">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6B5E4406-6641-7394-0869-661780A4256B}"/>
              </a:ext>
            </a:extLst>
          </p:cNvPr>
          <p:cNvSpPr txBox="1"/>
          <p:nvPr/>
        </p:nvSpPr>
        <p:spPr>
          <a:xfrm>
            <a:off x="145143" y="5127300"/>
            <a:ext cx="11901714" cy="781752"/>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نعم، يتفق موقف الكاتب مع ما يهدف إليه الحديث الشريف؛ فقد عطف الكاتب على الهرة وقدم لها طعاما وشرابا ، وفتح لها باب الغرفة ؛ لتنال حريتها.</a:t>
            </a:r>
            <a:endParaRPr lang="en-US" sz="28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521510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P spid="7"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الحرية</a:t>
            </a:r>
          </a:p>
        </p:txBody>
      </p:sp>
      <p:sp>
        <p:nvSpPr>
          <p:cNvPr id="9" name="TextBox 8">
            <a:extLst>
              <a:ext uri="{FF2B5EF4-FFF2-40B4-BE49-F238E27FC236}">
                <a16:creationId xmlns:a16="http://schemas.microsoft.com/office/drawing/2014/main" id="{BE48DD0F-ED56-5E2B-5F2A-9FC701810740}"/>
              </a:ext>
            </a:extLst>
          </p:cNvPr>
          <p:cNvSpPr txBox="1"/>
          <p:nvPr/>
        </p:nvSpPr>
        <p:spPr>
          <a:xfrm>
            <a:off x="-145143" y="1224719"/>
            <a:ext cx="12192000" cy="2850011"/>
          </a:xfrm>
          <a:prstGeom prst="rect">
            <a:avLst/>
          </a:prstGeom>
          <a:noFill/>
        </p:spPr>
        <p:txBody>
          <a:bodyPr wrap="square">
            <a:spAutoFit/>
          </a:bodyPr>
          <a:lstStyle/>
          <a:p>
            <a:pPr algn="r" rtl="1">
              <a:lnSpc>
                <a:spcPct val="80000"/>
              </a:lnSpc>
            </a:pPr>
            <a:r>
              <a:rPr lang="ar-SA" sz="2800" b="1" dirty="0">
                <a:solidFill>
                  <a:srgbClr val="C00000"/>
                </a:solidFill>
                <a:effectLst/>
                <a:latin typeface="Times New Roman" panose="02020603050405020304" pitchFamily="18" charset="0"/>
                <a:ea typeface="Times New Roman" panose="02020603050405020304" pitchFamily="18" charset="0"/>
              </a:rPr>
              <a:t>س5:  كيف يحافظ الإنسان على حريته وحرية الآخرين ؟</a:t>
            </a:r>
            <a:endParaRPr lang="en-US" sz="2800" b="1" dirty="0">
              <a:solidFill>
                <a:srgbClr val="C00000"/>
              </a:solidFill>
              <a:effectLst/>
              <a:latin typeface="Times New Roman" panose="02020603050405020304" pitchFamily="18" charset="0"/>
              <a:ea typeface="Times New Roman" panose="02020603050405020304" pitchFamily="18" charset="0"/>
            </a:endParaRPr>
          </a:p>
          <a:p>
            <a:pPr algn="r" rtl="1">
              <a:lnSpc>
                <a:spcPct val="80000"/>
              </a:lnSpc>
            </a:pPr>
            <a:endParaRPr lang="en-US" sz="2800" b="1" dirty="0">
              <a:solidFill>
                <a:srgbClr val="C00000"/>
              </a:solidFill>
              <a:effectLst/>
              <a:latin typeface="Times New Roman" panose="02020603050405020304" pitchFamily="18" charset="0"/>
              <a:ea typeface="Times New Roman" panose="02020603050405020304" pitchFamily="18" charset="0"/>
            </a:endParaRPr>
          </a:p>
          <a:p>
            <a:pPr algn="r" rtl="1">
              <a:lnSpc>
                <a:spcPct val="80000"/>
              </a:lnSpc>
            </a:pPr>
            <a:endParaRPr lang="en-US" sz="2800" b="1" dirty="0">
              <a:solidFill>
                <a:srgbClr val="C00000"/>
              </a:solidFill>
              <a:latin typeface="Times New Roman" panose="02020603050405020304" pitchFamily="18" charset="0"/>
              <a:ea typeface="Times New Roman" panose="02020603050405020304" pitchFamily="18" charset="0"/>
            </a:endParaRPr>
          </a:p>
          <a:p>
            <a:pPr algn="r" rtl="1">
              <a:lnSpc>
                <a:spcPct val="80000"/>
              </a:lnSpc>
            </a:pPr>
            <a:r>
              <a:rPr lang="ar-SA" sz="2800" b="1" dirty="0">
                <a:solidFill>
                  <a:srgbClr val="C00000"/>
                </a:solidFill>
                <a:effectLst/>
                <a:latin typeface="Times New Roman" panose="02020603050405020304" pitchFamily="18" charset="0"/>
                <a:ea typeface="Times New Roman" panose="02020603050405020304" pitchFamily="18" charset="0"/>
              </a:rPr>
              <a:t>س6:  اذكر أمثلة للمطامع البشرية التي تسلب الإنسان حريته.</a:t>
            </a:r>
            <a:endParaRPr lang="en-US" sz="2800" b="1" dirty="0">
              <a:solidFill>
                <a:srgbClr val="C00000"/>
              </a:solidFill>
              <a:effectLst/>
              <a:latin typeface="Times New Roman" panose="02020603050405020304" pitchFamily="18" charset="0"/>
              <a:ea typeface="Times New Roman" panose="02020603050405020304" pitchFamily="18" charset="0"/>
            </a:endParaRPr>
          </a:p>
          <a:p>
            <a:pPr algn="r" rtl="1">
              <a:lnSpc>
                <a:spcPct val="80000"/>
              </a:lnSpc>
            </a:pPr>
            <a:endParaRPr lang="en-US" sz="2800" b="1" dirty="0">
              <a:solidFill>
                <a:srgbClr val="C00000"/>
              </a:solidFill>
              <a:effectLst/>
              <a:latin typeface="Times New Roman" panose="02020603050405020304" pitchFamily="18" charset="0"/>
              <a:ea typeface="Times New Roman" panose="02020603050405020304" pitchFamily="18" charset="0"/>
            </a:endParaRPr>
          </a:p>
          <a:p>
            <a:pPr algn="r" rtl="1">
              <a:lnSpc>
                <a:spcPct val="80000"/>
              </a:lnSpc>
            </a:pPr>
            <a:endParaRPr lang="en-US" sz="2800" b="1" dirty="0">
              <a:solidFill>
                <a:srgbClr val="C00000"/>
              </a:solidFill>
              <a:effectLst/>
              <a:latin typeface="Times New Roman" panose="02020603050405020304" pitchFamily="18" charset="0"/>
              <a:ea typeface="Times New Roman" panose="02020603050405020304" pitchFamily="18" charset="0"/>
            </a:endParaRPr>
          </a:p>
          <a:p>
            <a:pPr algn="r" rtl="1">
              <a:lnSpc>
                <a:spcPct val="80000"/>
              </a:lnSpc>
            </a:pPr>
            <a:endParaRPr lang="en-US" sz="2800" b="1" dirty="0">
              <a:solidFill>
                <a:srgbClr val="C00000"/>
              </a:solidFill>
              <a:latin typeface="Times New Roman" panose="02020603050405020304" pitchFamily="18" charset="0"/>
              <a:ea typeface="Times New Roman" panose="02020603050405020304" pitchFamily="18" charset="0"/>
            </a:endParaRPr>
          </a:p>
          <a:p>
            <a:pPr algn="r" rtl="1">
              <a:lnSpc>
                <a:spcPct val="80000"/>
              </a:lnSpc>
            </a:pPr>
            <a:r>
              <a:rPr lang="ar-SA" sz="2800" b="1" dirty="0">
                <a:solidFill>
                  <a:srgbClr val="C00000"/>
                </a:solidFill>
                <a:effectLst/>
                <a:latin typeface="Times New Roman" panose="02020603050405020304" pitchFamily="18" charset="0"/>
                <a:ea typeface="Times New Roman" panose="02020603050405020304" pitchFamily="18" charset="0"/>
              </a:rPr>
              <a:t>س7:  ما القيم التربوية التي تعلمتها من هذا الموضوع ؟</a:t>
            </a:r>
            <a:endParaRPr lang="en-US" sz="2800" b="1" dirty="0">
              <a:solidFill>
                <a:srgbClr val="C00000"/>
              </a:solidFill>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B638CEA7-C8AC-A840-7ADF-ED6C287217AC}"/>
              </a:ext>
            </a:extLst>
          </p:cNvPr>
          <p:cNvSpPr txBox="1"/>
          <p:nvPr/>
        </p:nvSpPr>
        <p:spPr>
          <a:xfrm>
            <a:off x="442913" y="1695617"/>
            <a:ext cx="11414941" cy="437043"/>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بأن يمارس حريته دون أن يؤدي غيره ، فحرية الإنسان تنتهي حيث تبدأ حرية الآخرين.</a:t>
            </a:r>
            <a:endParaRPr lang="en-US" sz="2800" b="1" dirty="0">
              <a:latin typeface="Times New Roman" panose="02020603050405020304" pitchFamily="18" charset="0"/>
              <a:ea typeface="Times New Roman" panose="02020603050405020304" pitchFamily="18" charset="0"/>
            </a:endParaRPr>
          </a:p>
        </p:txBody>
      </p:sp>
      <p:sp>
        <p:nvSpPr>
          <p:cNvPr id="10" name="Oval 9">
            <a:extLst>
              <a:ext uri="{FF2B5EF4-FFF2-40B4-BE49-F238E27FC236}">
                <a16:creationId xmlns:a16="http://schemas.microsoft.com/office/drawing/2014/main" id="{032D9A49-3103-BE90-FDF1-6743CD38716E}"/>
              </a:ext>
            </a:extLst>
          </p:cNvPr>
          <p:cNvSpPr/>
          <p:nvPr/>
        </p:nvSpPr>
        <p:spPr>
          <a:xfrm>
            <a:off x="8369085" y="115750"/>
            <a:ext cx="3358152" cy="697424"/>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000" dirty="0"/>
              <a:t>مستويات عليا</a:t>
            </a:r>
          </a:p>
        </p:txBody>
      </p:sp>
      <p:sp>
        <p:nvSpPr>
          <p:cNvPr id="6" name="TextBox 5">
            <a:extLst>
              <a:ext uri="{FF2B5EF4-FFF2-40B4-BE49-F238E27FC236}">
                <a16:creationId xmlns:a16="http://schemas.microsoft.com/office/drawing/2014/main" id="{F1325875-493F-83F0-84B0-BEEDE5429D12}"/>
              </a:ext>
            </a:extLst>
          </p:cNvPr>
          <p:cNvSpPr txBox="1"/>
          <p:nvPr/>
        </p:nvSpPr>
        <p:spPr>
          <a:xfrm>
            <a:off x="442912" y="2712818"/>
            <a:ext cx="11414941" cy="781752"/>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 ظلم الإنسان لغيره .  				*- طمع الإنسان فيما يملكه الآخر</a:t>
            </a:r>
            <a:r>
              <a:rPr lang="ar-EG" sz="2800" b="1" dirty="0">
                <a:solidFill>
                  <a:srgbClr val="7030A0"/>
                </a:solidFill>
                <a:latin typeface="Times New Roman" panose="02020603050405020304" pitchFamily="18" charset="0"/>
                <a:ea typeface="Calibri" panose="020F0502020204030204" pitchFamily="34" charset="0"/>
              </a:rPr>
              <a:t>و</a:t>
            </a:r>
            <a:r>
              <a:rPr lang="ar-SA" sz="2800" b="1" dirty="0">
                <a:solidFill>
                  <a:srgbClr val="7030A0"/>
                </a:solidFill>
                <a:latin typeface="Times New Roman" panose="02020603050405020304" pitchFamily="18" charset="0"/>
                <a:ea typeface="Calibri" panose="020F0502020204030204" pitchFamily="34" charset="0"/>
              </a:rPr>
              <a:t>ن. </a:t>
            </a:r>
            <a:endParaRPr lang="en-US" sz="2800" b="1" dirty="0">
              <a:latin typeface="Times New Roman" panose="02020603050405020304" pitchFamily="18" charset="0"/>
              <a:ea typeface="Times New Roman" panose="02020603050405020304" pitchFamily="18" charset="0"/>
            </a:endParaRPr>
          </a:p>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 - رغبة الإنسان في السيطرة وبسط النفوذ.  </a:t>
            </a:r>
            <a:r>
              <a:rPr lang="en-US" sz="2800" b="1" dirty="0">
                <a:solidFill>
                  <a:srgbClr val="7030A0"/>
                </a:solidFill>
                <a:latin typeface="Times New Roman" panose="02020603050405020304" pitchFamily="18" charset="0"/>
                <a:ea typeface="Calibri" panose="020F0502020204030204" pitchFamily="34" charset="0"/>
              </a:rPr>
              <a:t>   </a:t>
            </a:r>
            <a:r>
              <a:rPr lang="ar-SA" sz="2800" b="1" dirty="0">
                <a:solidFill>
                  <a:srgbClr val="7030A0"/>
                </a:solidFill>
                <a:latin typeface="Times New Roman" panose="02020603050405020304" pitchFamily="18" charset="0"/>
                <a:ea typeface="Calibri" panose="020F0502020204030204" pitchFamily="34" charset="0"/>
              </a:rPr>
              <a:t>	*- استعمار بعض الدول لغيرها .</a:t>
            </a:r>
            <a:endParaRPr lang="en-US" sz="2800" b="1" dirty="0">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7380CA79-9F8B-51D2-767A-6604C64B12C0}"/>
              </a:ext>
            </a:extLst>
          </p:cNvPr>
          <p:cNvSpPr txBox="1"/>
          <p:nvPr/>
        </p:nvSpPr>
        <p:spPr>
          <a:xfrm>
            <a:off x="442911" y="4254442"/>
            <a:ext cx="11414941" cy="1815882"/>
          </a:xfrm>
          <a:prstGeom prst="rect">
            <a:avLst/>
          </a:prstGeom>
          <a:noFill/>
        </p:spPr>
        <p:txBody>
          <a:bodyPr wrap="square">
            <a:spAutoFit/>
          </a:bodyPr>
          <a:lstStyle/>
          <a:p>
            <a:pPr marL="457200" indent="-457200" algn="r" rtl="1">
              <a:lnSpc>
                <a:spcPct val="80000"/>
              </a:lnSpc>
              <a:buFontTx/>
              <a:buChar char="-"/>
            </a:pPr>
            <a:r>
              <a:rPr lang="ar-SA" sz="2800" b="1" dirty="0">
                <a:solidFill>
                  <a:srgbClr val="7030A0"/>
                </a:solidFill>
                <a:latin typeface="Times New Roman" panose="02020603050405020304" pitchFamily="18" charset="0"/>
                <a:ea typeface="Calibri" panose="020F0502020204030204" pitchFamily="34" charset="0"/>
              </a:rPr>
              <a:t>الرفق بالحيوان، وحسن معاملته. 	</a:t>
            </a:r>
            <a:endParaRPr lang="en-US" sz="2800" b="1" dirty="0">
              <a:solidFill>
                <a:srgbClr val="7030A0"/>
              </a:solidFill>
              <a:latin typeface="Times New Roman" panose="02020603050405020304" pitchFamily="18" charset="0"/>
              <a:ea typeface="Calibri" panose="020F0502020204030204" pitchFamily="34" charset="0"/>
            </a:endParaRPr>
          </a:p>
          <a:p>
            <a:pPr marL="457200" indent="-457200" algn="r" rtl="1">
              <a:lnSpc>
                <a:spcPct val="80000"/>
              </a:lnSpc>
              <a:buFontTx/>
              <a:buChar char="-"/>
            </a:pPr>
            <a:r>
              <a:rPr lang="ar-SA" sz="2800" b="1" dirty="0">
                <a:solidFill>
                  <a:srgbClr val="7030A0"/>
                </a:solidFill>
                <a:latin typeface="Times New Roman" panose="02020603050405020304" pitchFamily="18" charset="0"/>
                <a:ea typeface="Calibri" panose="020F0502020204030204" pitchFamily="34" charset="0"/>
              </a:rPr>
              <a:t> التمسك بالحرية، والعمل على حمايتها من الضياع .  </a:t>
            </a:r>
            <a:endParaRPr lang="en-US" sz="2800" b="1" dirty="0">
              <a:latin typeface="Times New Roman" panose="02020603050405020304" pitchFamily="18" charset="0"/>
              <a:ea typeface="Times New Roman" panose="02020603050405020304" pitchFamily="18" charset="0"/>
            </a:endParaRPr>
          </a:p>
          <a:p>
            <a:pPr marL="457200" indent="-457200" algn="r" rtl="1">
              <a:lnSpc>
                <a:spcPct val="80000"/>
              </a:lnSpc>
              <a:buFontTx/>
              <a:buChar char="-"/>
            </a:pPr>
            <a:r>
              <a:rPr lang="ar-SA" sz="2800" b="1" dirty="0">
                <a:solidFill>
                  <a:srgbClr val="7030A0"/>
                </a:solidFill>
                <a:latin typeface="Times New Roman" panose="02020603050405020304" pitchFamily="18" charset="0"/>
                <a:ea typeface="Calibri" panose="020F0502020204030204" pitchFamily="34" charset="0"/>
              </a:rPr>
              <a:t>فاقد الحرية لا يملك قراره. 				</a:t>
            </a:r>
            <a:endParaRPr lang="ar-EG" sz="2800" b="1" dirty="0">
              <a:solidFill>
                <a:srgbClr val="7030A0"/>
              </a:solidFill>
              <a:latin typeface="Times New Roman" panose="02020603050405020304" pitchFamily="18" charset="0"/>
              <a:ea typeface="Calibri" panose="020F0502020204030204" pitchFamily="34" charset="0"/>
            </a:endParaRPr>
          </a:p>
          <a:p>
            <a:pPr marL="457200" indent="-457200" algn="r" rtl="1">
              <a:lnSpc>
                <a:spcPct val="80000"/>
              </a:lnSpc>
              <a:buFontTx/>
              <a:buChar char="-"/>
            </a:pPr>
            <a:r>
              <a:rPr lang="ar-SA" sz="2800" b="1" dirty="0">
                <a:solidFill>
                  <a:srgbClr val="7030A0"/>
                </a:solidFill>
                <a:latin typeface="Times New Roman" panose="02020603050405020304" pitchFamily="18" charset="0"/>
                <a:ea typeface="Calibri" panose="020F0502020204030204" pitchFamily="34" charset="0"/>
              </a:rPr>
              <a:t>احترام من يطالب بحريته؛ فهو ليس متسولا.  </a:t>
            </a:r>
            <a:endParaRPr lang="ar-EG" sz="2800" b="1" dirty="0">
              <a:latin typeface="Times New Roman" panose="02020603050405020304" pitchFamily="18" charset="0"/>
              <a:ea typeface="Calibri" panose="020F0502020204030204" pitchFamily="34" charset="0"/>
            </a:endParaRPr>
          </a:p>
          <a:p>
            <a:pPr marL="457200" indent="-457200" algn="r" rtl="1">
              <a:lnSpc>
                <a:spcPct val="80000"/>
              </a:lnSpc>
              <a:buFontTx/>
              <a:buChar char="-"/>
            </a:pPr>
            <a:r>
              <a:rPr lang="ar-SA" sz="2800" b="1" dirty="0">
                <a:solidFill>
                  <a:srgbClr val="7030A0"/>
                </a:solidFill>
                <a:latin typeface="Times New Roman" panose="02020603050405020304" pitchFamily="18" charset="0"/>
                <a:ea typeface="Calibri" panose="020F0502020204030204" pitchFamily="34" charset="0"/>
              </a:rPr>
              <a:t>الحرية حق وهبة من الله - تعالى - لكل المخلوقات.</a:t>
            </a:r>
            <a:endParaRPr lang="en-US" sz="28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541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19CDC1-72E5-DBB9-3CCE-FDDA9D70A651}"/>
              </a:ext>
            </a:extLst>
          </p:cNvPr>
          <p:cNvSpPr txBox="1"/>
          <p:nvPr/>
        </p:nvSpPr>
        <p:spPr>
          <a:xfrm>
            <a:off x="2234649" y="1546040"/>
            <a:ext cx="7386430" cy="313932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66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سبحانك اللهم وبحمدك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66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أشهد أن لا إله إلا أنت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66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أستغفرك وأتوب إليك</a:t>
            </a:r>
          </a:p>
        </p:txBody>
      </p:sp>
    </p:spTree>
    <p:extLst>
      <p:ext uri="{BB962C8B-B14F-4D97-AF65-F5344CB8AC3E}">
        <p14:creationId xmlns:p14="http://schemas.microsoft.com/office/powerpoint/2010/main" val="33164990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advClick="0">
        <p15:prstTrans prst="origami"/>
      </p:transition>
    </mc:Choice>
    <mc:Fallback xmlns="">
      <p:transition spd="slow" advClick="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19CDC1-72E5-DBB9-3CCE-FDDA9D70A651}"/>
              </a:ext>
            </a:extLst>
          </p:cNvPr>
          <p:cNvSpPr txBox="1"/>
          <p:nvPr/>
        </p:nvSpPr>
        <p:spPr>
          <a:xfrm>
            <a:off x="2234649" y="1546040"/>
            <a:ext cx="7386430" cy="313932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66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سبحانك اللهم وبحمدك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66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أشهد أن لا إله إلا أنت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66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أستغفرك وأتوب إليك</a:t>
            </a:r>
          </a:p>
        </p:txBody>
      </p:sp>
    </p:spTree>
    <p:extLst>
      <p:ext uri="{BB962C8B-B14F-4D97-AF65-F5344CB8AC3E}">
        <p14:creationId xmlns:p14="http://schemas.microsoft.com/office/powerpoint/2010/main" val="5427994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advClick="0">
        <p15:prstTrans prst="origami"/>
      </p:transition>
    </mc:Choice>
    <mc:Fallback xmlns="">
      <p:transition spd="slow" advClick="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curtain, furniture, floor, red&#10;&#10;Description automatically generated">
            <a:extLst>
              <a:ext uri="{FF2B5EF4-FFF2-40B4-BE49-F238E27FC236}">
                <a16:creationId xmlns:a16="http://schemas.microsoft.com/office/drawing/2014/main" id="{91258D8C-99E3-A2FD-8AA8-FED5F45F8B23}"/>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38267"/>
          </a:xfrm>
          <a:prstGeom prst="rect">
            <a:avLst/>
          </a:prstGeom>
        </p:spPr>
      </p:pic>
      <p:sp>
        <p:nvSpPr>
          <p:cNvPr id="6" name="Rectangle: Rounded Corners 5">
            <a:hlinkClick r:id="" action="ppaction://hlinkshowjump?jump=nextslide"/>
            <a:extLst>
              <a:ext uri="{FF2B5EF4-FFF2-40B4-BE49-F238E27FC236}">
                <a16:creationId xmlns:a16="http://schemas.microsoft.com/office/drawing/2014/main" id="{66DD98BA-DA6F-6D78-01D2-1FF0AE42750C}"/>
              </a:ext>
            </a:extLst>
          </p:cNvPr>
          <p:cNvSpPr/>
          <p:nvPr/>
        </p:nvSpPr>
        <p:spPr>
          <a:xfrm>
            <a:off x="4512040" y="4816627"/>
            <a:ext cx="2698229" cy="749508"/>
          </a:xfrm>
          <a:prstGeom prst="roundRect">
            <a:avLst/>
          </a:prstGeom>
          <a:solidFill>
            <a:srgbClr val="23551F"/>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ابدأ باسم الله</a:t>
            </a:r>
          </a:p>
        </p:txBody>
      </p:sp>
      <p:sp>
        <p:nvSpPr>
          <p:cNvPr id="7" name="TextBox 6">
            <a:extLst>
              <a:ext uri="{FF2B5EF4-FFF2-40B4-BE49-F238E27FC236}">
                <a16:creationId xmlns:a16="http://schemas.microsoft.com/office/drawing/2014/main" id="{07FA9218-65E7-D90F-6A9D-7B4A78B22C89}"/>
              </a:ext>
            </a:extLst>
          </p:cNvPr>
          <p:cNvSpPr txBox="1"/>
          <p:nvPr/>
        </p:nvSpPr>
        <p:spPr>
          <a:xfrm>
            <a:off x="2409668" y="2041373"/>
            <a:ext cx="6902971" cy="1938992"/>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6000" b="1" i="0" u="none" strike="noStrike" kern="1200" cap="none" spc="0" normalizeH="0" baseline="0" noProof="0" dirty="0">
                <a:ln>
                  <a:noFill/>
                </a:ln>
                <a:solidFill>
                  <a:prstClr val="white"/>
                </a:solidFill>
                <a:effectLst/>
                <a:uLnTx/>
                <a:uFillTx/>
                <a:latin typeface="AlHor" panose="02060603050605020204" pitchFamily="18" charset="-78"/>
                <a:ea typeface="Times New Roman" panose="02020603050405020304" pitchFamily="18" charset="0"/>
                <a:cs typeface="AlHor" panose="02060603050605020204" pitchFamily="18" charset="-78"/>
              </a:rPr>
              <a:t>الحرية</a:t>
            </a:r>
            <a:endParaRPr lang="ar-EG" sz="6000" b="1" dirty="0">
              <a:solidFill>
                <a:prstClr val="white"/>
              </a:solidFill>
              <a:latin typeface="AlHor" panose="02060603050605020204" pitchFamily="18" charset="-78"/>
              <a:ea typeface="Times New Roman" panose="02020603050405020304" pitchFamily="18" charset="0"/>
              <a:cs typeface="AlHor" panose="02060603050605020204" pitchFamily="18"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6000" b="1" i="0" u="none" strike="noStrike" kern="1200" cap="none" spc="0" normalizeH="0" baseline="0" noProof="0" dirty="0">
                <a:ln>
                  <a:noFill/>
                </a:ln>
                <a:solidFill>
                  <a:prstClr val="white"/>
                </a:solidFill>
                <a:effectLst/>
                <a:uLnTx/>
                <a:uFillTx/>
                <a:latin typeface="AlHor" panose="02060603050605020204" pitchFamily="18" charset="-78"/>
                <a:ea typeface="Times New Roman" panose="02020603050405020304" pitchFamily="18" charset="0"/>
                <a:cs typeface="AlHor" panose="02060603050605020204" pitchFamily="18" charset="-78"/>
              </a:rPr>
              <a:t>ت</a:t>
            </a:r>
            <a:r>
              <a:rPr lang="ar-EG" sz="6000" b="1" dirty="0" err="1">
                <a:solidFill>
                  <a:prstClr val="white"/>
                </a:solidFill>
                <a:latin typeface="AlHor" panose="02060603050605020204" pitchFamily="18" charset="-78"/>
                <a:ea typeface="Times New Roman" panose="02020603050405020304" pitchFamily="18" charset="0"/>
                <a:cs typeface="AlHor" panose="02060603050605020204" pitchFamily="18" charset="-78"/>
              </a:rPr>
              <a:t>دريبات</a:t>
            </a:r>
            <a:endParaRPr kumimoji="0" lang="ar-EG" sz="6000" b="1" i="0" u="none" strike="noStrike" kern="1200" cap="none" spc="0" normalizeH="0" baseline="0" noProof="0" dirty="0">
              <a:ln>
                <a:noFill/>
              </a:ln>
              <a:solidFill>
                <a:prstClr val="white"/>
              </a:solidFill>
              <a:effectLst/>
              <a:uLnTx/>
              <a:uFillTx/>
              <a:latin typeface="AlHor" panose="02060603050605020204" pitchFamily="18" charset="-78"/>
              <a:ea typeface="Times New Roman" panose="02020603050405020304" pitchFamily="18" charset="0"/>
              <a:cs typeface="AlHor" panose="02060603050605020204" pitchFamily="18" charset="-78"/>
            </a:endParaRPr>
          </a:p>
        </p:txBody>
      </p:sp>
    </p:spTree>
    <p:extLst>
      <p:ext uri="{BB962C8B-B14F-4D97-AF65-F5344CB8AC3E}">
        <p14:creationId xmlns:p14="http://schemas.microsoft.com/office/powerpoint/2010/main" val="78278443"/>
      </p:ext>
    </p:extLst>
  </p:cSld>
  <p:clrMapOvr>
    <a:masterClrMapping/>
  </p:clrMapOvr>
  <mc:AlternateContent xmlns:mc="http://schemas.openxmlformats.org/markup-compatibility/2006" xmlns:p14="http://schemas.microsoft.com/office/powerpoint/2010/main">
    <mc:Choice Requires="p14">
      <p:transition spd="slow" p14:dur="1250" advClick="0">
        <p14:switch dir="r"/>
      </p:transition>
    </mc:Choice>
    <mc:Fallback xmlns="">
      <p:transition spd="slow" advClick="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الحرية ( تدريبات)</a:t>
            </a:r>
          </a:p>
        </p:txBody>
      </p:sp>
      <p:sp>
        <p:nvSpPr>
          <p:cNvPr id="8" name="TextBox 7">
            <a:extLst>
              <a:ext uri="{FF2B5EF4-FFF2-40B4-BE49-F238E27FC236}">
                <a16:creationId xmlns:a16="http://schemas.microsoft.com/office/drawing/2014/main" id="{B638CEA7-C8AC-A840-7ADF-ED6C287217AC}"/>
              </a:ext>
            </a:extLst>
          </p:cNvPr>
          <p:cNvSpPr txBox="1"/>
          <p:nvPr/>
        </p:nvSpPr>
        <p:spPr>
          <a:xfrm>
            <a:off x="557213" y="996688"/>
            <a:ext cx="11414941" cy="781752"/>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«استيقظت فجر يوم من الأيام على صوت هرة تموء بجانب فراشي، وتتمسح بي ، وتلح في ذلك إلحاحا غريبا، </a:t>
            </a:r>
            <a:r>
              <a:rPr lang="ar-SA" sz="2800" b="1" dirty="0" err="1">
                <a:solidFill>
                  <a:srgbClr val="7030A0"/>
                </a:solidFill>
                <a:latin typeface="Times New Roman" panose="02020603050405020304" pitchFamily="18" charset="0"/>
                <a:ea typeface="Calibri" panose="020F0502020204030204" pitchFamily="34" charset="0"/>
              </a:rPr>
              <a:t>فراعنى</a:t>
            </a:r>
            <a:r>
              <a:rPr lang="ar-SA" sz="2800" b="1" dirty="0">
                <a:solidFill>
                  <a:srgbClr val="7030A0"/>
                </a:solidFill>
                <a:latin typeface="Times New Roman" panose="02020603050405020304" pitchFamily="18" charset="0"/>
                <a:ea typeface="Calibri" panose="020F0502020204030204" pitchFamily="34" charset="0"/>
              </a:rPr>
              <a:t> أمرها، وأهمني همها ، وقلت : لعلها جائعة نهضت، وأحضرت لها طعاما »</a:t>
            </a:r>
            <a:endParaRPr lang="en-US" sz="2800" b="1" dirty="0">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F1325875-493F-83F0-84B0-BEEDE5429D12}"/>
              </a:ext>
            </a:extLst>
          </p:cNvPr>
          <p:cNvSpPr txBox="1"/>
          <p:nvPr/>
        </p:nvSpPr>
        <p:spPr>
          <a:xfrm>
            <a:off x="388529" y="2088228"/>
            <a:ext cx="11414941" cy="3194721"/>
          </a:xfrm>
          <a:prstGeom prst="rect">
            <a:avLst/>
          </a:prstGeom>
          <a:noFill/>
        </p:spPr>
        <p:txBody>
          <a:bodyPr wrap="square">
            <a:spAutoFit/>
          </a:bodyPr>
          <a:lstStyle/>
          <a:p>
            <a:pPr algn="r" rtl="1">
              <a:lnSpc>
                <a:spcPct val="80000"/>
              </a:lnSpc>
            </a:pPr>
            <a:r>
              <a:rPr lang="ar-SA" sz="2800" b="1" dirty="0">
                <a:solidFill>
                  <a:srgbClr val="C00000"/>
                </a:solidFill>
                <a:latin typeface="Times New Roman" panose="02020603050405020304" pitchFamily="18" charset="0"/>
                <a:ea typeface="Calibri" panose="020F0502020204030204" pitchFamily="34" charset="0"/>
              </a:rPr>
              <a:t>(أ) اختر الصواب مما بين القوسين لما يلي :</a:t>
            </a:r>
          </a:p>
          <a:p>
            <a:pPr algn="r" rtl="1">
              <a:lnSpc>
                <a:spcPct val="80000"/>
              </a:lnSpc>
            </a:pPr>
            <a:r>
              <a:rPr lang="ar-SA" sz="2800" b="1" dirty="0">
                <a:solidFill>
                  <a:srgbClr val="C00000"/>
                </a:solidFill>
                <a:latin typeface="Times New Roman" panose="02020603050405020304" pitchFamily="18" charset="0"/>
                <a:ea typeface="Calibri" panose="020F0502020204030204" pitchFamily="34" charset="0"/>
              </a:rPr>
              <a:t>(1) معنى «تموء » : </a:t>
            </a:r>
            <a:r>
              <a:rPr lang="ar-EG" sz="2800" b="1" dirty="0">
                <a:solidFill>
                  <a:srgbClr val="C00000"/>
                </a:solidFill>
                <a:latin typeface="Times New Roman" panose="02020603050405020304" pitchFamily="18" charset="0"/>
                <a:ea typeface="Calibri" panose="020F0502020204030204" pitchFamily="34" charset="0"/>
              </a:rPr>
              <a:t>      </a:t>
            </a:r>
            <a:r>
              <a:rPr lang="ar-SA" sz="2800" b="1" dirty="0">
                <a:solidFill>
                  <a:srgbClr val="C00000"/>
                </a:solidFill>
                <a:latin typeface="Times New Roman" panose="02020603050405020304" pitchFamily="18" charset="0"/>
                <a:ea typeface="Calibri" panose="020F0502020204030204" pitchFamily="34" charset="0"/>
              </a:rPr>
              <a:t>(تبكي - تحكي - تصيح - تضحك) .</a:t>
            </a:r>
          </a:p>
          <a:p>
            <a:pPr algn="r" rtl="1">
              <a:lnSpc>
                <a:spcPct val="80000"/>
              </a:lnSpc>
            </a:pPr>
            <a:r>
              <a:rPr lang="ar-SA" sz="2800" b="1" dirty="0">
                <a:solidFill>
                  <a:srgbClr val="C00000"/>
                </a:solidFill>
                <a:latin typeface="Times New Roman" panose="02020603050405020304" pitchFamily="18" charset="0"/>
                <a:ea typeface="Calibri" panose="020F0502020204030204" pitchFamily="34" charset="0"/>
              </a:rPr>
              <a:t>(2) مضاد «</a:t>
            </a:r>
            <a:r>
              <a:rPr lang="ar-SA" sz="2800" b="1" dirty="0" err="1">
                <a:solidFill>
                  <a:srgbClr val="C00000"/>
                </a:solidFill>
                <a:latin typeface="Times New Roman" panose="02020603050405020304" pitchFamily="18" charset="0"/>
                <a:ea typeface="Calibri" panose="020F0502020204030204" pitchFamily="34" charset="0"/>
              </a:rPr>
              <a:t>راعنى</a:t>
            </a:r>
            <a:r>
              <a:rPr lang="ar-SA" sz="2800" b="1" dirty="0">
                <a:solidFill>
                  <a:srgbClr val="C00000"/>
                </a:solidFill>
                <a:latin typeface="Times New Roman" panose="02020603050405020304" pitchFamily="18" charset="0"/>
                <a:ea typeface="Calibri" panose="020F0502020204030204" pitchFamily="34" charset="0"/>
              </a:rPr>
              <a:t> » :</a:t>
            </a:r>
            <a:r>
              <a:rPr lang="ar-EG" sz="2800" b="1" dirty="0">
                <a:solidFill>
                  <a:srgbClr val="C00000"/>
                </a:solidFill>
                <a:latin typeface="Times New Roman" panose="02020603050405020304" pitchFamily="18" charset="0"/>
                <a:ea typeface="Calibri" panose="020F0502020204030204" pitchFamily="34" charset="0"/>
              </a:rPr>
              <a:t>    </a:t>
            </a:r>
            <a:r>
              <a:rPr lang="ar-SA" sz="2800" b="1" dirty="0">
                <a:solidFill>
                  <a:srgbClr val="C00000"/>
                </a:solidFill>
                <a:latin typeface="Times New Roman" panose="02020603050405020304" pitchFamily="18" charset="0"/>
                <a:ea typeface="Calibri" panose="020F0502020204030204" pitchFamily="34" charset="0"/>
              </a:rPr>
              <a:t> (طمأنني - </a:t>
            </a:r>
            <a:r>
              <a:rPr lang="ar-SA" sz="2800" b="1" dirty="0" err="1">
                <a:solidFill>
                  <a:srgbClr val="C00000"/>
                </a:solidFill>
                <a:latin typeface="Times New Roman" panose="02020603050405020304" pitchFamily="18" charset="0"/>
                <a:ea typeface="Calibri" panose="020F0502020204030204" pitchFamily="34" charset="0"/>
              </a:rPr>
              <a:t>أسعدتى</a:t>
            </a:r>
            <a:r>
              <a:rPr lang="ar-SA" sz="2800" b="1" dirty="0">
                <a:solidFill>
                  <a:srgbClr val="C00000"/>
                </a:solidFill>
                <a:latin typeface="Times New Roman" panose="02020603050405020304" pitchFamily="18" charset="0"/>
                <a:ea typeface="Calibri" panose="020F0502020204030204" pitchFamily="34" charset="0"/>
              </a:rPr>
              <a:t> - بصرني - ألهمني).</a:t>
            </a:r>
          </a:p>
          <a:p>
            <a:pPr algn="r" rtl="1">
              <a:lnSpc>
                <a:spcPct val="80000"/>
              </a:lnSpc>
            </a:pPr>
            <a:r>
              <a:rPr lang="ar-SA" sz="2800" b="1" dirty="0">
                <a:solidFill>
                  <a:srgbClr val="C00000"/>
                </a:solidFill>
                <a:latin typeface="Times New Roman" panose="02020603050405020304" pitchFamily="18" charset="0"/>
                <a:ea typeface="Calibri" panose="020F0502020204030204" pitchFamily="34" charset="0"/>
              </a:rPr>
              <a:t>(3) جمع «هم» : </a:t>
            </a:r>
            <a:r>
              <a:rPr lang="ar-EG" sz="2800" b="1" dirty="0">
                <a:solidFill>
                  <a:srgbClr val="C00000"/>
                </a:solidFill>
                <a:latin typeface="Times New Roman" panose="02020603050405020304" pitchFamily="18" charset="0"/>
                <a:ea typeface="Calibri" panose="020F0502020204030204" pitchFamily="34" charset="0"/>
              </a:rPr>
              <a:t>          </a:t>
            </a:r>
            <a:r>
              <a:rPr lang="ar-SA" sz="2800" b="1" dirty="0">
                <a:solidFill>
                  <a:srgbClr val="C00000"/>
                </a:solidFill>
                <a:latin typeface="Times New Roman" panose="02020603050405020304" pitchFamily="18" charset="0"/>
                <a:ea typeface="Calibri" panose="020F0502020204030204" pitchFamily="34" charset="0"/>
              </a:rPr>
              <a:t>(همم - هامات - هموم - هوام).  </a:t>
            </a:r>
          </a:p>
          <a:p>
            <a:pPr algn="r" rtl="1">
              <a:lnSpc>
                <a:spcPct val="80000"/>
              </a:lnSpc>
            </a:pPr>
            <a:r>
              <a:rPr lang="ar-SA" sz="2800" b="1" dirty="0">
                <a:solidFill>
                  <a:srgbClr val="C00000"/>
                </a:solidFill>
                <a:latin typeface="Times New Roman" panose="02020603050405020304" pitchFamily="18" charset="0"/>
                <a:ea typeface="Calibri" panose="020F0502020204030204" pitchFamily="34" charset="0"/>
              </a:rPr>
              <a:t>(ب) ما الفكرة التي تتحدث عنها الفقرة السابقة ؟</a:t>
            </a:r>
          </a:p>
          <a:p>
            <a:pPr algn="r" rtl="1">
              <a:lnSpc>
                <a:spcPct val="80000"/>
              </a:lnSpc>
            </a:pPr>
            <a:endParaRPr lang="ar-EG" sz="2800" b="1" dirty="0">
              <a:solidFill>
                <a:srgbClr val="C00000"/>
              </a:solidFill>
              <a:latin typeface="Times New Roman" panose="02020603050405020304" pitchFamily="18" charset="0"/>
              <a:ea typeface="Calibri" panose="020F0502020204030204" pitchFamily="34" charset="0"/>
            </a:endParaRPr>
          </a:p>
          <a:p>
            <a:pPr algn="r" rtl="1">
              <a:lnSpc>
                <a:spcPct val="80000"/>
              </a:lnSpc>
            </a:pPr>
            <a:endParaRPr lang="ar-EG" sz="2800" b="1" dirty="0">
              <a:solidFill>
                <a:srgbClr val="C00000"/>
              </a:solidFill>
              <a:latin typeface="Times New Roman" panose="02020603050405020304" pitchFamily="18" charset="0"/>
              <a:ea typeface="Calibri" panose="020F0502020204030204" pitchFamily="34" charset="0"/>
            </a:endParaRPr>
          </a:p>
          <a:p>
            <a:pPr algn="r" rtl="1">
              <a:lnSpc>
                <a:spcPct val="80000"/>
              </a:lnSpc>
            </a:pPr>
            <a:endParaRPr lang="ar-EG" sz="2800" b="1" dirty="0">
              <a:solidFill>
                <a:srgbClr val="C00000"/>
              </a:solidFill>
              <a:latin typeface="Times New Roman" panose="02020603050405020304" pitchFamily="18" charset="0"/>
              <a:ea typeface="Calibri" panose="020F0502020204030204" pitchFamily="34" charset="0"/>
            </a:endParaRPr>
          </a:p>
          <a:p>
            <a:pPr algn="r" rtl="1">
              <a:lnSpc>
                <a:spcPct val="80000"/>
              </a:lnSpc>
            </a:pPr>
            <a:r>
              <a:rPr lang="ar-SA" sz="2800" b="1" dirty="0">
                <a:solidFill>
                  <a:srgbClr val="C00000"/>
                </a:solidFill>
                <a:latin typeface="Times New Roman" panose="02020603050405020304" pitchFamily="18" charset="0"/>
                <a:ea typeface="Calibri" panose="020F0502020204030204" pitchFamily="34" charset="0"/>
              </a:rPr>
              <a:t>(ج) ماذا فعلت الهرة لتوقظ الكاتب ؟ وبم تصف تصرفها ؟</a:t>
            </a:r>
          </a:p>
        </p:txBody>
      </p:sp>
      <p:sp>
        <p:nvSpPr>
          <p:cNvPr id="11" name="TextBox 10">
            <a:extLst>
              <a:ext uri="{FF2B5EF4-FFF2-40B4-BE49-F238E27FC236}">
                <a16:creationId xmlns:a16="http://schemas.microsoft.com/office/drawing/2014/main" id="{78743718-CE26-812E-EF47-F4B039DF119F}"/>
              </a:ext>
            </a:extLst>
          </p:cNvPr>
          <p:cNvSpPr txBox="1"/>
          <p:nvPr/>
        </p:nvSpPr>
        <p:spPr>
          <a:xfrm>
            <a:off x="6264683" y="4015887"/>
            <a:ext cx="4906771" cy="486287"/>
          </a:xfrm>
          <a:prstGeom prst="rect">
            <a:avLst/>
          </a:prstGeom>
          <a:noFill/>
        </p:spPr>
        <p:txBody>
          <a:bodyPr wrap="square">
            <a:spAutoFit/>
          </a:bodyPr>
          <a:lstStyle/>
          <a:p>
            <a:pPr algn="just" rtl="1">
              <a:lnSpc>
                <a:spcPct val="80000"/>
              </a:lnSpc>
            </a:pPr>
            <a:r>
              <a:rPr lang="ar-EG" sz="3200" b="1" dirty="0">
                <a:effectLst/>
                <a:latin typeface="Times New Roman" panose="02020603050405020304" pitchFamily="18" charset="0"/>
                <a:ea typeface="Times New Roman" panose="02020603050405020304" pitchFamily="18" charset="0"/>
                <a:cs typeface="Arial" panose="020B0604020202020204" pitchFamily="34" charset="0"/>
              </a:rPr>
              <a:t>قطة توقظ كاتب وتشغل تفكيره</a:t>
            </a:r>
            <a:endParaRPr lang="en-US"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2" name="TextBox 11">
            <a:extLst>
              <a:ext uri="{FF2B5EF4-FFF2-40B4-BE49-F238E27FC236}">
                <a16:creationId xmlns:a16="http://schemas.microsoft.com/office/drawing/2014/main" id="{1262B4E5-6629-C7A7-2441-871DC3FD8F6A}"/>
              </a:ext>
            </a:extLst>
          </p:cNvPr>
          <p:cNvSpPr txBox="1"/>
          <p:nvPr/>
        </p:nvSpPr>
        <p:spPr>
          <a:xfrm>
            <a:off x="689166" y="5421191"/>
            <a:ext cx="11114304" cy="880241"/>
          </a:xfrm>
          <a:prstGeom prst="rect">
            <a:avLst/>
          </a:prstGeom>
          <a:noFill/>
        </p:spPr>
        <p:txBody>
          <a:bodyPr wrap="square">
            <a:spAutoFit/>
          </a:bodyPr>
          <a:lstStyle/>
          <a:p>
            <a:pPr algn="just" rtl="1">
              <a:lnSpc>
                <a:spcPct val="80000"/>
              </a:lnSpc>
            </a:pPr>
            <a:r>
              <a:rPr lang="ar-EG" sz="3200" b="1" dirty="0">
                <a:latin typeface="Times New Roman" panose="02020603050405020304" pitchFamily="18" charset="0"/>
                <a:ea typeface="Times New Roman" panose="02020603050405020304" pitchFamily="18" charset="0"/>
              </a:rPr>
              <a:t>أخذت تموء بجانب فراش الكاتب وتتمسح به، تصرف عجيب يدل علي فهم القطة معني الحرية </a:t>
            </a:r>
          </a:p>
        </p:txBody>
      </p:sp>
      <p:sp>
        <p:nvSpPr>
          <p:cNvPr id="13" name="Rectangle: Rounded Corners 12">
            <a:extLst>
              <a:ext uri="{FF2B5EF4-FFF2-40B4-BE49-F238E27FC236}">
                <a16:creationId xmlns:a16="http://schemas.microsoft.com/office/drawing/2014/main" id="{17966F46-3B8A-C94C-4F74-12C32BFCE2AB}"/>
              </a:ext>
            </a:extLst>
          </p:cNvPr>
          <p:cNvSpPr/>
          <p:nvPr/>
        </p:nvSpPr>
        <p:spPr>
          <a:xfrm>
            <a:off x="5768737" y="2402529"/>
            <a:ext cx="991892" cy="369192"/>
          </a:xfrm>
          <a:prstGeom prst="roundRect">
            <a:avLst/>
          </a:prstGeom>
          <a:solidFill>
            <a:schemeClr val="accent6">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schemeClr val="accent6">
                  <a:lumMod val="75000"/>
                </a:schemeClr>
              </a:solidFill>
            </a:endParaRPr>
          </a:p>
        </p:txBody>
      </p:sp>
      <p:sp>
        <p:nvSpPr>
          <p:cNvPr id="14" name="Rectangle: Rounded Corners 13">
            <a:extLst>
              <a:ext uri="{FF2B5EF4-FFF2-40B4-BE49-F238E27FC236}">
                <a16:creationId xmlns:a16="http://schemas.microsoft.com/office/drawing/2014/main" id="{FE999C90-985C-FDAF-855E-762E21BC9DA8}"/>
              </a:ext>
            </a:extLst>
          </p:cNvPr>
          <p:cNvSpPr/>
          <p:nvPr/>
        </p:nvSpPr>
        <p:spPr>
          <a:xfrm>
            <a:off x="7550774" y="2771721"/>
            <a:ext cx="991892" cy="369192"/>
          </a:xfrm>
          <a:prstGeom prst="roundRect">
            <a:avLst/>
          </a:prstGeom>
          <a:solidFill>
            <a:schemeClr val="accent6">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schemeClr val="accent6">
                  <a:lumMod val="75000"/>
                </a:schemeClr>
              </a:solidFill>
            </a:endParaRPr>
          </a:p>
        </p:txBody>
      </p:sp>
      <p:sp>
        <p:nvSpPr>
          <p:cNvPr id="15" name="Rectangle: Rounded Corners 14">
            <a:extLst>
              <a:ext uri="{FF2B5EF4-FFF2-40B4-BE49-F238E27FC236}">
                <a16:creationId xmlns:a16="http://schemas.microsoft.com/office/drawing/2014/main" id="{42D37B31-3130-4379-C91B-3CE34E803E38}"/>
              </a:ext>
            </a:extLst>
          </p:cNvPr>
          <p:cNvSpPr/>
          <p:nvPr/>
        </p:nvSpPr>
        <p:spPr>
          <a:xfrm>
            <a:off x="5950574" y="3081509"/>
            <a:ext cx="991892" cy="369192"/>
          </a:xfrm>
          <a:prstGeom prst="roundRect">
            <a:avLst/>
          </a:prstGeom>
          <a:solidFill>
            <a:schemeClr val="accent6">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schemeClr val="accent6">
                  <a:lumMod val="75000"/>
                </a:schemeClr>
              </a:solidFill>
            </a:endParaRPr>
          </a:p>
        </p:txBody>
      </p:sp>
    </p:spTree>
    <p:extLst>
      <p:ext uri="{BB962C8B-B14F-4D97-AF65-F5344CB8AC3E}">
        <p14:creationId xmlns:p14="http://schemas.microsoft.com/office/powerpoint/2010/main" val="2987911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Click="0">
        <p15:prstTrans prst="curtains"/>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Effect transition="in" filter="fade">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Effect transition="in" filter="fade">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animEffect transition="in" filter="fade">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animBg="1"/>
      <p:bldP spid="14" grpId="0" animBg="1"/>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الحرية ( تدريبات)</a:t>
            </a:r>
          </a:p>
        </p:txBody>
      </p:sp>
      <p:sp>
        <p:nvSpPr>
          <p:cNvPr id="8" name="TextBox 7">
            <a:extLst>
              <a:ext uri="{FF2B5EF4-FFF2-40B4-BE49-F238E27FC236}">
                <a16:creationId xmlns:a16="http://schemas.microsoft.com/office/drawing/2014/main" id="{B638CEA7-C8AC-A840-7ADF-ED6C287217AC}"/>
              </a:ext>
            </a:extLst>
          </p:cNvPr>
          <p:cNvSpPr txBox="1"/>
          <p:nvPr/>
        </p:nvSpPr>
        <p:spPr>
          <a:xfrm>
            <a:off x="557213" y="996688"/>
            <a:ext cx="11414941" cy="781752"/>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«استيقظت فجر يوم من الأيام على صوت هرة تموء بجانب فراشي، وتتمسح بي ، وتلح في ذلك إلحاحا غريبا، </a:t>
            </a:r>
            <a:r>
              <a:rPr lang="ar-SA" sz="2800" b="1" dirty="0" err="1">
                <a:solidFill>
                  <a:srgbClr val="7030A0"/>
                </a:solidFill>
                <a:latin typeface="Times New Roman" panose="02020603050405020304" pitchFamily="18" charset="0"/>
                <a:ea typeface="Calibri" panose="020F0502020204030204" pitchFamily="34" charset="0"/>
              </a:rPr>
              <a:t>فراعنى</a:t>
            </a:r>
            <a:r>
              <a:rPr lang="ar-SA" sz="2800" b="1" dirty="0">
                <a:solidFill>
                  <a:srgbClr val="7030A0"/>
                </a:solidFill>
                <a:latin typeface="Times New Roman" panose="02020603050405020304" pitchFamily="18" charset="0"/>
                <a:ea typeface="Calibri" panose="020F0502020204030204" pitchFamily="34" charset="0"/>
              </a:rPr>
              <a:t> أمرها، وأهمني همها ، وقلت : لعلها جائعة نهضت، وأحضرت لها طعاما »</a:t>
            </a:r>
            <a:endParaRPr lang="en-US" sz="2800" b="1" dirty="0">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F1325875-493F-83F0-84B0-BEEDE5429D12}"/>
              </a:ext>
            </a:extLst>
          </p:cNvPr>
          <p:cNvSpPr txBox="1"/>
          <p:nvPr/>
        </p:nvSpPr>
        <p:spPr>
          <a:xfrm>
            <a:off x="442911" y="1931066"/>
            <a:ext cx="11414941" cy="3194721"/>
          </a:xfrm>
          <a:prstGeom prst="rect">
            <a:avLst/>
          </a:prstGeom>
          <a:noFill/>
        </p:spPr>
        <p:txBody>
          <a:bodyPr wrap="square">
            <a:spAutoFit/>
          </a:bodyPr>
          <a:lstStyle/>
          <a:p>
            <a:pPr algn="r" rtl="1">
              <a:lnSpc>
                <a:spcPct val="80000"/>
              </a:lnSpc>
            </a:pPr>
            <a:r>
              <a:rPr lang="ar-SA" sz="2800" b="1" dirty="0">
                <a:solidFill>
                  <a:srgbClr val="C00000"/>
                </a:solidFill>
                <a:latin typeface="Times New Roman" panose="02020603050405020304" pitchFamily="18" charset="0"/>
                <a:ea typeface="Calibri" panose="020F0502020204030204" pitchFamily="34" charset="0"/>
              </a:rPr>
              <a:t>(د) تمنى الكاتب أمنية في هذا الموقف. فما هي ؟ ولماذا ؟</a:t>
            </a:r>
          </a:p>
          <a:p>
            <a:pPr algn="r" rtl="1">
              <a:lnSpc>
                <a:spcPct val="80000"/>
              </a:lnSpc>
            </a:pPr>
            <a:endParaRPr lang="ar-EG" sz="2800" b="1" dirty="0">
              <a:solidFill>
                <a:srgbClr val="C00000"/>
              </a:solidFill>
              <a:latin typeface="Times New Roman" panose="02020603050405020304" pitchFamily="18" charset="0"/>
              <a:ea typeface="Calibri" panose="020F0502020204030204" pitchFamily="34" charset="0"/>
            </a:endParaRPr>
          </a:p>
          <a:p>
            <a:pPr algn="r" rtl="1">
              <a:lnSpc>
                <a:spcPct val="80000"/>
              </a:lnSpc>
            </a:pPr>
            <a:endParaRPr lang="ar-EG" sz="2800" b="1" dirty="0">
              <a:solidFill>
                <a:srgbClr val="C00000"/>
              </a:solidFill>
              <a:latin typeface="Times New Roman" panose="02020603050405020304" pitchFamily="18" charset="0"/>
              <a:ea typeface="Calibri" panose="020F0502020204030204" pitchFamily="34" charset="0"/>
            </a:endParaRPr>
          </a:p>
          <a:p>
            <a:pPr algn="r" rtl="1">
              <a:lnSpc>
                <a:spcPct val="80000"/>
              </a:lnSpc>
            </a:pPr>
            <a:endParaRPr lang="ar-EG" sz="2800" b="1" dirty="0">
              <a:solidFill>
                <a:srgbClr val="C00000"/>
              </a:solidFill>
              <a:latin typeface="Times New Roman" panose="02020603050405020304" pitchFamily="18" charset="0"/>
              <a:ea typeface="Calibri" panose="020F0502020204030204" pitchFamily="34" charset="0"/>
            </a:endParaRPr>
          </a:p>
          <a:p>
            <a:pPr algn="r" rtl="1">
              <a:lnSpc>
                <a:spcPct val="80000"/>
              </a:lnSpc>
            </a:pPr>
            <a:r>
              <a:rPr lang="ar-SA" sz="2800" b="1" dirty="0">
                <a:solidFill>
                  <a:srgbClr val="C00000"/>
                </a:solidFill>
                <a:latin typeface="Times New Roman" panose="02020603050405020304" pitchFamily="18" charset="0"/>
                <a:ea typeface="Calibri" panose="020F0502020204030204" pitchFamily="34" charset="0"/>
              </a:rPr>
              <a:t>(هـ) ما الذي يجب علينا عندما نتعامل مع الطيور والحيوانات ؟</a:t>
            </a:r>
          </a:p>
          <a:p>
            <a:pPr algn="r" rtl="1">
              <a:lnSpc>
                <a:spcPct val="80000"/>
              </a:lnSpc>
            </a:pPr>
            <a:endParaRPr lang="ar-EG" sz="2800" b="1" dirty="0">
              <a:solidFill>
                <a:srgbClr val="C00000"/>
              </a:solidFill>
              <a:latin typeface="Times New Roman" panose="02020603050405020304" pitchFamily="18" charset="0"/>
              <a:ea typeface="Calibri" panose="020F0502020204030204" pitchFamily="34" charset="0"/>
            </a:endParaRPr>
          </a:p>
          <a:p>
            <a:pPr algn="r" rtl="1">
              <a:lnSpc>
                <a:spcPct val="80000"/>
              </a:lnSpc>
            </a:pPr>
            <a:endParaRPr lang="ar-EG" sz="2800" b="1" dirty="0">
              <a:solidFill>
                <a:srgbClr val="C00000"/>
              </a:solidFill>
              <a:latin typeface="Times New Roman" panose="02020603050405020304" pitchFamily="18" charset="0"/>
              <a:ea typeface="Calibri" panose="020F0502020204030204" pitchFamily="34" charset="0"/>
            </a:endParaRPr>
          </a:p>
          <a:p>
            <a:pPr algn="r" rtl="1">
              <a:lnSpc>
                <a:spcPct val="80000"/>
              </a:lnSpc>
            </a:pPr>
            <a:endParaRPr lang="ar-EG" sz="2800" b="1" dirty="0">
              <a:solidFill>
                <a:srgbClr val="C00000"/>
              </a:solidFill>
              <a:latin typeface="Times New Roman" panose="02020603050405020304" pitchFamily="18" charset="0"/>
              <a:ea typeface="Calibri" panose="020F0502020204030204" pitchFamily="34" charset="0"/>
            </a:endParaRPr>
          </a:p>
          <a:p>
            <a:pPr algn="r" rtl="1">
              <a:lnSpc>
                <a:spcPct val="80000"/>
              </a:lnSpc>
            </a:pPr>
            <a:r>
              <a:rPr lang="ar-SA" sz="2800" b="1" dirty="0">
                <a:solidFill>
                  <a:srgbClr val="C00000"/>
                </a:solidFill>
                <a:latin typeface="Times New Roman" panose="02020603050405020304" pitchFamily="18" charset="0"/>
                <a:ea typeface="Calibri" panose="020F0502020204030204" pitchFamily="34" charset="0"/>
              </a:rPr>
              <a:t>(و) استنتج من الفقرة سمة من السمات الشخصية للكاتب .</a:t>
            </a:r>
          </a:p>
        </p:txBody>
      </p:sp>
      <p:sp>
        <p:nvSpPr>
          <p:cNvPr id="5" name="TextBox 4">
            <a:extLst>
              <a:ext uri="{FF2B5EF4-FFF2-40B4-BE49-F238E27FC236}">
                <a16:creationId xmlns:a16="http://schemas.microsoft.com/office/drawing/2014/main" id="{97BBB5C2-7863-01A1-F219-DA64C0F9F467}"/>
              </a:ext>
            </a:extLst>
          </p:cNvPr>
          <p:cNvSpPr txBox="1"/>
          <p:nvPr/>
        </p:nvSpPr>
        <p:spPr>
          <a:xfrm>
            <a:off x="1185863" y="2458549"/>
            <a:ext cx="10329861" cy="880241"/>
          </a:xfrm>
          <a:prstGeom prst="rect">
            <a:avLst/>
          </a:prstGeom>
          <a:noFill/>
        </p:spPr>
        <p:txBody>
          <a:bodyPr wrap="square">
            <a:spAutoFit/>
          </a:bodyPr>
          <a:lstStyle/>
          <a:p>
            <a:pPr algn="just" rtl="1">
              <a:lnSpc>
                <a:spcPct val="80000"/>
              </a:lnSpc>
            </a:pPr>
            <a:r>
              <a:rPr lang="ar-SA" sz="3200" b="1" dirty="0">
                <a:latin typeface="Times New Roman" panose="02020603050405020304" pitchFamily="18" charset="0"/>
                <a:ea typeface="Calibri" panose="020F0502020204030204" pitchFamily="34" charset="0"/>
              </a:rPr>
              <a:t>تمنى الكاتب أن لو كان سليمان (عليه السلام) حتى يفهم لغة الحيوان، فيعرف غرض القطة، ويزيل هممها</a:t>
            </a:r>
            <a:endParaRPr lang="en-US"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7" name="TextBox 6">
            <a:extLst>
              <a:ext uri="{FF2B5EF4-FFF2-40B4-BE49-F238E27FC236}">
                <a16:creationId xmlns:a16="http://schemas.microsoft.com/office/drawing/2014/main" id="{2D306137-5F9B-9BEC-906C-F236860B9D36}"/>
              </a:ext>
            </a:extLst>
          </p:cNvPr>
          <p:cNvSpPr txBox="1"/>
          <p:nvPr/>
        </p:nvSpPr>
        <p:spPr>
          <a:xfrm>
            <a:off x="1185863" y="3792168"/>
            <a:ext cx="10329861" cy="486287"/>
          </a:xfrm>
          <a:prstGeom prst="rect">
            <a:avLst/>
          </a:prstGeom>
          <a:noFill/>
        </p:spPr>
        <p:txBody>
          <a:bodyPr wrap="square">
            <a:spAutoFit/>
          </a:bodyPr>
          <a:lstStyle/>
          <a:p>
            <a:pPr algn="just" rtl="1">
              <a:lnSpc>
                <a:spcPct val="80000"/>
              </a:lnSpc>
            </a:pPr>
            <a:r>
              <a:rPr lang="ar-SA" sz="3200" b="1" dirty="0">
                <a:latin typeface="Times New Roman" panose="02020603050405020304" pitchFamily="18" charset="0"/>
                <a:ea typeface="Calibri" panose="020F0502020204030204" pitchFamily="34" charset="0"/>
              </a:rPr>
              <a:t>يجب علي</a:t>
            </a:r>
            <a:r>
              <a:rPr lang="ar-EG" sz="3200" b="1" dirty="0" err="1">
                <a:latin typeface="Times New Roman" panose="02020603050405020304" pitchFamily="18" charset="0"/>
                <a:ea typeface="Calibri" panose="020F0502020204030204" pitchFamily="34" charset="0"/>
              </a:rPr>
              <a:t>نا</a:t>
            </a:r>
            <a:r>
              <a:rPr lang="ar-SA" sz="3200" b="1" dirty="0">
                <a:latin typeface="Times New Roman" panose="02020603050405020304" pitchFamily="18" charset="0"/>
                <a:ea typeface="Calibri" panose="020F0502020204030204" pitchFamily="34" charset="0"/>
              </a:rPr>
              <a:t> أن </a:t>
            </a:r>
            <a:r>
              <a:rPr lang="ar-EG" sz="3200" b="1" dirty="0">
                <a:latin typeface="Times New Roman" panose="02020603050405020304" pitchFamily="18" charset="0"/>
                <a:ea typeface="Calibri" panose="020F0502020204030204" pitchFamily="34" charset="0"/>
              </a:rPr>
              <a:t>نرفق</a:t>
            </a:r>
            <a:r>
              <a:rPr lang="ar-SA" sz="3200" b="1" dirty="0">
                <a:latin typeface="Times New Roman" panose="02020603050405020304" pitchFamily="18" charset="0"/>
                <a:ea typeface="Calibri" panose="020F0502020204030204" pitchFamily="34" charset="0"/>
              </a:rPr>
              <a:t> بهما، و</a:t>
            </a:r>
            <a:r>
              <a:rPr lang="ar-EG" sz="3200" b="1" dirty="0">
                <a:latin typeface="Times New Roman" panose="02020603050405020304" pitchFamily="18" charset="0"/>
                <a:ea typeface="Calibri" panose="020F0502020204030204" pitchFamily="34" charset="0"/>
              </a:rPr>
              <a:t>ن</a:t>
            </a:r>
            <a:r>
              <a:rPr lang="ar-SA" sz="3200" b="1" dirty="0">
                <a:latin typeface="Times New Roman" panose="02020603050405020304" pitchFamily="18" charset="0"/>
                <a:ea typeface="Calibri" panose="020F0502020204030204" pitchFamily="34" charset="0"/>
              </a:rPr>
              <a:t>قدم لهما الطعام والشراب ، وألا </a:t>
            </a:r>
            <a:r>
              <a:rPr lang="ar-EG" sz="3200" b="1" dirty="0">
                <a:latin typeface="Times New Roman" panose="02020603050405020304" pitchFamily="18" charset="0"/>
                <a:ea typeface="Calibri" panose="020F0502020204030204" pitchFamily="34" charset="0"/>
              </a:rPr>
              <a:t>ن</a:t>
            </a:r>
            <a:r>
              <a:rPr lang="ar-SA" sz="3200" b="1" dirty="0">
                <a:latin typeface="Times New Roman" panose="02020603050405020304" pitchFamily="18" charset="0"/>
                <a:ea typeface="Calibri" panose="020F0502020204030204" pitchFamily="34" charset="0"/>
              </a:rPr>
              <a:t>عذ</a:t>
            </a:r>
            <a:r>
              <a:rPr lang="ar-EG" sz="3200" b="1" dirty="0">
                <a:latin typeface="Times New Roman" panose="02020603050405020304" pitchFamily="18" charset="0"/>
                <a:ea typeface="Calibri" panose="020F0502020204030204" pitchFamily="34" charset="0"/>
              </a:rPr>
              <a:t>ب</a:t>
            </a:r>
            <a:r>
              <a:rPr lang="ar-SA" sz="3200" b="1" dirty="0">
                <a:latin typeface="Times New Roman" panose="02020603050405020304" pitchFamily="18" charset="0"/>
                <a:ea typeface="Calibri" panose="020F0502020204030204" pitchFamily="34" charset="0"/>
              </a:rPr>
              <a:t>هما .</a:t>
            </a:r>
          </a:p>
        </p:txBody>
      </p:sp>
      <p:sp>
        <p:nvSpPr>
          <p:cNvPr id="9" name="TextBox 8">
            <a:extLst>
              <a:ext uri="{FF2B5EF4-FFF2-40B4-BE49-F238E27FC236}">
                <a16:creationId xmlns:a16="http://schemas.microsoft.com/office/drawing/2014/main" id="{81EE1C84-7D35-16FC-B351-F892BA4999B2}"/>
              </a:ext>
            </a:extLst>
          </p:cNvPr>
          <p:cNvSpPr txBox="1"/>
          <p:nvPr/>
        </p:nvSpPr>
        <p:spPr>
          <a:xfrm>
            <a:off x="1185863" y="5306309"/>
            <a:ext cx="10329861" cy="486287"/>
          </a:xfrm>
          <a:prstGeom prst="rect">
            <a:avLst/>
          </a:prstGeom>
          <a:noFill/>
        </p:spPr>
        <p:txBody>
          <a:bodyPr wrap="square">
            <a:spAutoFit/>
          </a:bodyPr>
          <a:lstStyle/>
          <a:p>
            <a:pPr algn="just" rtl="1">
              <a:lnSpc>
                <a:spcPct val="80000"/>
              </a:lnSpc>
            </a:pPr>
            <a:r>
              <a:rPr lang="ar-SA" sz="3200" b="1" dirty="0">
                <a:latin typeface="Times New Roman" panose="02020603050405020304" pitchFamily="18" charset="0"/>
                <a:ea typeface="Calibri" panose="020F0502020204030204" pitchFamily="34" charset="0"/>
              </a:rPr>
              <a:t> رفقه بالحيوان، وحسن تعامله معه .</a:t>
            </a:r>
          </a:p>
        </p:txBody>
      </p:sp>
    </p:spTree>
    <p:extLst>
      <p:ext uri="{BB962C8B-B14F-4D97-AF65-F5344CB8AC3E}">
        <p14:creationId xmlns:p14="http://schemas.microsoft.com/office/powerpoint/2010/main" val="11651324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الحرية ( تدريبات)</a:t>
            </a:r>
          </a:p>
        </p:txBody>
      </p:sp>
      <p:sp>
        <p:nvSpPr>
          <p:cNvPr id="8" name="TextBox 7">
            <a:extLst>
              <a:ext uri="{FF2B5EF4-FFF2-40B4-BE49-F238E27FC236}">
                <a16:creationId xmlns:a16="http://schemas.microsoft.com/office/drawing/2014/main" id="{B638CEA7-C8AC-A840-7ADF-ED6C287217AC}"/>
              </a:ext>
            </a:extLst>
          </p:cNvPr>
          <p:cNvSpPr txBox="1"/>
          <p:nvPr/>
        </p:nvSpPr>
        <p:spPr>
          <a:xfrm>
            <a:off x="557213" y="996688"/>
            <a:ext cx="11414941" cy="781752"/>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 إن الإنسان الذي يمد يديه لطلب الحرية ليس بمتسول، ولا مستجد، وإنما هو يطلب حقا من حقوقه التي سلبته المطامع البشرية، فإن ظفر بها فلا منة لمخلوق عليه » .</a:t>
            </a:r>
            <a:endParaRPr lang="en-US" sz="2800" b="1" dirty="0">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F1325875-493F-83F0-84B0-BEEDE5429D12}"/>
              </a:ext>
            </a:extLst>
          </p:cNvPr>
          <p:cNvSpPr txBox="1"/>
          <p:nvPr/>
        </p:nvSpPr>
        <p:spPr>
          <a:xfrm>
            <a:off x="557212" y="1837843"/>
            <a:ext cx="11414941" cy="3970318"/>
          </a:xfrm>
          <a:prstGeom prst="rect">
            <a:avLst/>
          </a:prstGeom>
          <a:noFill/>
        </p:spPr>
        <p:txBody>
          <a:bodyPr wrap="square">
            <a:spAutoFit/>
          </a:bodyPr>
          <a:lstStyle/>
          <a:p>
            <a:pPr algn="r" rtl="1"/>
            <a:r>
              <a:rPr lang="ar-SA" sz="2800" b="1" dirty="0">
                <a:solidFill>
                  <a:srgbClr val="C00000"/>
                </a:solidFill>
                <a:latin typeface="Times New Roman" panose="02020603050405020304" pitchFamily="18" charset="0"/>
                <a:ea typeface="Calibri" panose="020F0502020204030204" pitchFamily="34" charset="0"/>
              </a:rPr>
              <a:t> (أ) هات من الفقرة :  </a:t>
            </a:r>
          </a:p>
          <a:p>
            <a:pPr algn="r" rtl="1"/>
            <a:r>
              <a:rPr lang="ar-SA" sz="2800" b="1" dirty="0">
                <a:solidFill>
                  <a:srgbClr val="C00000"/>
                </a:solidFill>
                <a:latin typeface="Times New Roman" panose="02020603050405020304" pitchFamily="18" charset="0"/>
                <a:ea typeface="Calibri" panose="020F0502020204030204" pitchFamily="34" charset="0"/>
              </a:rPr>
              <a:t>(1) معنى : «شحاذ».......................		(2) مضاد : «فقدها » . .............</a:t>
            </a:r>
          </a:p>
          <a:p>
            <a:pPr algn="r" rtl="1"/>
            <a:r>
              <a:rPr lang="ar-SA" sz="2800" b="1" dirty="0">
                <a:solidFill>
                  <a:srgbClr val="C00000"/>
                </a:solidFill>
                <a:latin typeface="Times New Roman" panose="02020603050405020304" pitchFamily="18" charset="0"/>
                <a:ea typeface="Calibri" panose="020F0502020204030204" pitchFamily="34" charset="0"/>
              </a:rPr>
              <a:t>(3) كلمة، وجمعها. ......................		(4) مفرد : «</a:t>
            </a:r>
            <a:r>
              <a:rPr lang="ar-SA" sz="2800" b="1" dirty="0" err="1">
                <a:solidFill>
                  <a:srgbClr val="C00000"/>
                </a:solidFill>
                <a:latin typeface="Times New Roman" panose="02020603050405020304" pitchFamily="18" charset="0"/>
                <a:ea typeface="Calibri" panose="020F0502020204030204" pitchFamily="34" charset="0"/>
              </a:rPr>
              <a:t>الأناسي</a:t>
            </a:r>
            <a:r>
              <a:rPr lang="ar-SA" sz="2800" b="1" dirty="0">
                <a:solidFill>
                  <a:srgbClr val="C00000"/>
                </a:solidFill>
                <a:latin typeface="Times New Roman" panose="02020603050405020304" pitchFamily="18" charset="0"/>
                <a:ea typeface="Calibri" panose="020F0502020204030204" pitchFamily="34" charset="0"/>
              </a:rPr>
              <a:t> » . ......................</a:t>
            </a:r>
          </a:p>
          <a:p>
            <a:pPr algn="r" rtl="1"/>
            <a:r>
              <a:rPr lang="ar-SA" sz="2800" b="1" dirty="0">
                <a:solidFill>
                  <a:srgbClr val="C00000"/>
                </a:solidFill>
                <a:latin typeface="Times New Roman" panose="02020603050405020304" pitchFamily="18" charset="0"/>
                <a:ea typeface="Calibri" panose="020F0502020204030204" pitchFamily="34" charset="0"/>
              </a:rPr>
              <a:t>(ب) علل : طالب الحرية ليس بمتسول ولا مستجد</a:t>
            </a:r>
            <a:endParaRPr lang="ar-EG" sz="2800" b="1" dirty="0">
              <a:solidFill>
                <a:srgbClr val="C00000"/>
              </a:solidFill>
              <a:latin typeface="Times New Roman" panose="02020603050405020304" pitchFamily="18" charset="0"/>
              <a:ea typeface="Calibri" panose="020F0502020204030204" pitchFamily="34" charset="0"/>
            </a:endParaRPr>
          </a:p>
          <a:p>
            <a:pPr algn="r" rtl="1"/>
            <a:endParaRPr lang="ar-EG" sz="2800" b="1" dirty="0">
              <a:solidFill>
                <a:srgbClr val="C00000"/>
              </a:solidFill>
              <a:latin typeface="Times New Roman" panose="02020603050405020304" pitchFamily="18" charset="0"/>
              <a:ea typeface="Calibri" panose="020F0502020204030204" pitchFamily="34" charset="0"/>
            </a:endParaRPr>
          </a:p>
          <a:p>
            <a:pPr algn="r" rtl="1"/>
            <a:endParaRPr lang="ar-EG" sz="2800" b="1" dirty="0">
              <a:solidFill>
                <a:srgbClr val="C00000"/>
              </a:solidFill>
              <a:latin typeface="Times New Roman" panose="02020603050405020304" pitchFamily="18" charset="0"/>
              <a:ea typeface="Calibri" panose="020F0502020204030204" pitchFamily="34" charset="0"/>
            </a:endParaRPr>
          </a:p>
          <a:p>
            <a:pPr algn="r" rtl="1"/>
            <a:r>
              <a:rPr lang="ar-SA" sz="2800" b="1" dirty="0">
                <a:solidFill>
                  <a:srgbClr val="C00000"/>
                </a:solidFill>
                <a:latin typeface="Times New Roman" panose="02020603050405020304" pitchFamily="18" charset="0"/>
                <a:ea typeface="Calibri" panose="020F0502020204030204" pitchFamily="34" charset="0"/>
              </a:rPr>
              <a:t>(ج) ما الذي يسلب الحرية من الإنسان ؟ وضح إجابتك.</a:t>
            </a:r>
          </a:p>
          <a:p>
            <a:pPr algn="r" rtl="1"/>
            <a:endParaRPr lang="ar-EG" sz="2800" b="1" dirty="0">
              <a:solidFill>
                <a:srgbClr val="C00000"/>
              </a:solidFill>
              <a:latin typeface="Times New Roman" panose="02020603050405020304" pitchFamily="18" charset="0"/>
              <a:ea typeface="Calibri" panose="020F0502020204030204" pitchFamily="34" charset="0"/>
            </a:endParaRPr>
          </a:p>
          <a:p>
            <a:pPr algn="r" rtl="1"/>
            <a:endParaRPr lang="ar-EG" sz="2800" b="1" dirty="0">
              <a:solidFill>
                <a:srgbClr val="C00000"/>
              </a:solidFill>
              <a:latin typeface="Times New Roman" panose="02020603050405020304" pitchFamily="18" charset="0"/>
              <a:ea typeface="Calibri" panose="020F0502020204030204" pitchFamily="34" charset="0"/>
            </a:endParaRPr>
          </a:p>
        </p:txBody>
      </p:sp>
      <p:sp>
        <p:nvSpPr>
          <p:cNvPr id="5" name="TextBox 4">
            <a:extLst>
              <a:ext uri="{FF2B5EF4-FFF2-40B4-BE49-F238E27FC236}">
                <a16:creationId xmlns:a16="http://schemas.microsoft.com/office/drawing/2014/main" id="{97BBB5C2-7863-01A1-F219-DA64C0F9F467}"/>
              </a:ext>
            </a:extLst>
          </p:cNvPr>
          <p:cNvSpPr txBox="1"/>
          <p:nvPr/>
        </p:nvSpPr>
        <p:spPr>
          <a:xfrm>
            <a:off x="7413172" y="2221339"/>
            <a:ext cx="1567620" cy="48628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defPPr>
              <a:defRPr lang="ar-EG"/>
            </a:defPPr>
            <a:lvl1pPr algn="just" rtl="1">
              <a:lnSpc>
                <a:spcPct val="80000"/>
              </a:lnSpc>
              <a:defRPr sz="2800" b="1">
                <a:latin typeface="Times New Roman" panose="02020603050405020304" pitchFamily="18" charset="0"/>
                <a:ea typeface="Calibri" panose="020F050202020403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ar-EG" dirty="0"/>
              <a:t>متسول</a:t>
            </a:r>
            <a:endParaRPr lang="en-US" dirty="0"/>
          </a:p>
        </p:txBody>
      </p:sp>
      <p:sp>
        <p:nvSpPr>
          <p:cNvPr id="10" name="TextBox 9">
            <a:extLst>
              <a:ext uri="{FF2B5EF4-FFF2-40B4-BE49-F238E27FC236}">
                <a16:creationId xmlns:a16="http://schemas.microsoft.com/office/drawing/2014/main" id="{3F54A96A-AB04-B565-6993-17087733962B}"/>
              </a:ext>
            </a:extLst>
          </p:cNvPr>
          <p:cNvSpPr txBox="1"/>
          <p:nvPr/>
        </p:nvSpPr>
        <p:spPr>
          <a:xfrm>
            <a:off x="1076549" y="2221338"/>
            <a:ext cx="1567620" cy="48628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defPPr>
              <a:defRPr lang="ar-EG"/>
            </a:defPPr>
            <a:lvl1pPr algn="just" rtl="1">
              <a:lnSpc>
                <a:spcPct val="80000"/>
              </a:lnSpc>
              <a:defRPr sz="2800" b="1">
                <a:latin typeface="Times New Roman" panose="02020603050405020304" pitchFamily="18" charset="0"/>
                <a:ea typeface="Calibri" panose="020F0502020204030204" pitchFamily="34" charset="0"/>
              </a:defRPr>
            </a:lvl1pPr>
          </a:lstStyle>
          <a:p>
            <a:r>
              <a:rPr lang="ar-EG"/>
              <a:t>وجدها</a:t>
            </a:r>
            <a:endParaRPr lang="en-US" dirty="0"/>
          </a:p>
        </p:txBody>
      </p:sp>
      <p:sp>
        <p:nvSpPr>
          <p:cNvPr id="11" name="TextBox 10">
            <a:extLst>
              <a:ext uri="{FF2B5EF4-FFF2-40B4-BE49-F238E27FC236}">
                <a16:creationId xmlns:a16="http://schemas.microsoft.com/office/drawing/2014/main" id="{2730C1B9-28B9-A21D-637A-DC13BA608F7F}"/>
              </a:ext>
            </a:extLst>
          </p:cNvPr>
          <p:cNvSpPr txBox="1"/>
          <p:nvPr/>
        </p:nvSpPr>
        <p:spPr>
          <a:xfrm>
            <a:off x="7201454" y="2719115"/>
            <a:ext cx="1991056" cy="43704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rtl="1">
              <a:lnSpc>
                <a:spcPct val="80000"/>
              </a:lnSpc>
            </a:pPr>
            <a:r>
              <a:rPr lang="ar-EG" sz="2800" b="1" dirty="0">
                <a:latin typeface="Times New Roman" panose="02020603050405020304" pitchFamily="18" charset="0"/>
                <a:ea typeface="Calibri" panose="020F0502020204030204" pitchFamily="34" charset="0"/>
              </a:rPr>
              <a:t>حق - حقوق</a:t>
            </a:r>
            <a:endParaRPr lang="en-US" sz="16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2" name="TextBox 11">
            <a:extLst>
              <a:ext uri="{FF2B5EF4-FFF2-40B4-BE49-F238E27FC236}">
                <a16:creationId xmlns:a16="http://schemas.microsoft.com/office/drawing/2014/main" id="{B22DB337-47DF-D89D-7F18-2987677FBBA6}"/>
              </a:ext>
            </a:extLst>
          </p:cNvPr>
          <p:cNvSpPr txBox="1"/>
          <p:nvPr/>
        </p:nvSpPr>
        <p:spPr>
          <a:xfrm>
            <a:off x="4800601" y="3703179"/>
            <a:ext cx="6272212" cy="48628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rtl="1">
              <a:lnSpc>
                <a:spcPct val="80000"/>
              </a:lnSpc>
            </a:pPr>
            <a:r>
              <a:rPr lang="ar-EG" sz="3200" b="1" dirty="0">
                <a:latin typeface="Times New Roman" panose="02020603050405020304" pitchFamily="18" charset="0"/>
                <a:ea typeface="Calibri" panose="020F0502020204030204" pitchFamily="34" charset="0"/>
              </a:rPr>
              <a:t>لأنه يطلب حقا من حقوقه</a:t>
            </a:r>
            <a:endParaRPr lang="en-US"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3" name="TextBox 12">
            <a:extLst>
              <a:ext uri="{FF2B5EF4-FFF2-40B4-BE49-F238E27FC236}">
                <a16:creationId xmlns:a16="http://schemas.microsoft.com/office/drawing/2014/main" id="{DC70F91F-D0DA-E72D-C5EB-5F2E891E63BD}"/>
              </a:ext>
            </a:extLst>
          </p:cNvPr>
          <p:cNvSpPr txBox="1"/>
          <p:nvPr/>
        </p:nvSpPr>
        <p:spPr>
          <a:xfrm>
            <a:off x="429456" y="5062020"/>
            <a:ext cx="11333088" cy="110184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rtl="1">
              <a:lnSpc>
                <a:spcPct val="80000"/>
              </a:lnSpc>
            </a:pPr>
            <a:r>
              <a:rPr lang="ar-EG" sz="3200" b="1" dirty="0">
                <a:latin typeface="Times New Roman" panose="02020603050405020304" pitchFamily="18" charset="0"/>
                <a:ea typeface="Calibri" panose="020F0502020204030204" pitchFamily="34" charset="0"/>
              </a:rPr>
              <a:t>المطامع البشرية ، كظلم الإنسان لغيره . وطمع الإنسان فيما يملكه الآخرون. </a:t>
            </a:r>
          </a:p>
          <a:p>
            <a:pPr algn="just" rtl="1">
              <a:lnSpc>
                <a:spcPct val="80000"/>
              </a:lnSpc>
            </a:pPr>
            <a:r>
              <a:rPr lang="ar-EG" sz="3200" b="1" dirty="0">
                <a:latin typeface="Times New Roman" panose="02020603050405020304" pitchFamily="18" charset="0"/>
                <a:ea typeface="Calibri" panose="020F0502020204030204" pitchFamily="34" charset="0"/>
              </a:rPr>
              <a:t>استعمار بعض الدول لغيرها .</a:t>
            </a:r>
          </a:p>
          <a:p>
            <a:pPr algn="just" rtl="1">
              <a:lnSpc>
                <a:spcPct val="80000"/>
              </a:lnSpc>
            </a:pPr>
            <a:endParaRPr lang="en-US"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4" name="TextBox 13">
            <a:extLst>
              <a:ext uri="{FF2B5EF4-FFF2-40B4-BE49-F238E27FC236}">
                <a16:creationId xmlns:a16="http://schemas.microsoft.com/office/drawing/2014/main" id="{B090F478-F98A-40DB-D93D-0ED531FD48F7}"/>
              </a:ext>
            </a:extLst>
          </p:cNvPr>
          <p:cNvSpPr txBox="1"/>
          <p:nvPr/>
        </p:nvSpPr>
        <p:spPr>
          <a:xfrm>
            <a:off x="1633762" y="2767028"/>
            <a:ext cx="1567620" cy="48628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defPPr>
              <a:defRPr lang="ar-EG"/>
            </a:defPPr>
            <a:lvl1pPr algn="just" rtl="1">
              <a:lnSpc>
                <a:spcPct val="80000"/>
              </a:lnSpc>
              <a:defRPr sz="2800" b="1">
                <a:latin typeface="Times New Roman" panose="02020603050405020304" pitchFamily="18" charset="0"/>
                <a:ea typeface="Calibri" panose="020F0502020204030204" pitchFamily="34" charset="0"/>
              </a:defRPr>
            </a:lvl1pPr>
          </a:lstStyle>
          <a:p>
            <a:r>
              <a:rPr lang="ar-EG"/>
              <a:t>إنسان</a:t>
            </a:r>
            <a:endParaRPr lang="en-US" dirty="0"/>
          </a:p>
        </p:txBody>
      </p:sp>
    </p:spTree>
    <p:extLst>
      <p:ext uri="{BB962C8B-B14F-4D97-AF65-F5344CB8AC3E}">
        <p14:creationId xmlns:p14="http://schemas.microsoft.com/office/powerpoint/2010/main" val="2753748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500" fill="hold"/>
                                        <p:tgtEl>
                                          <p:spTgt spid="14"/>
                                        </p:tgtEl>
                                        <p:attrNameLst>
                                          <p:attrName>ppt_w</p:attrName>
                                        </p:attrNameLst>
                                      </p:cBhvr>
                                      <p:tavLst>
                                        <p:tav tm="0">
                                          <p:val>
                                            <p:fltVal val="0"/>
                                          </p:val>
                                        </p:tav>
                                        <p:tav tm="100000">
                                          <p:val>
                                            <p:strVal val="#ppt_w"/>
                                          </p:val>
                                        </p:tav>
                                      </p:tavLst>
                                    </p:anim>
                                    <p:anim calcmode="lin" valueType="num">
                                      <p:cBhvr>
                                        <p:cTn id="29" dur="500" fill="hold"/>
                                        <p:tgtEl>
                                          <p:spTgt spid="14"/>
                                        </p:tgtEl>
                                        <p:attrNameLst>
                                          <p:attrName>ppt_h</p:attrName>
                                        </p:attrNameLst>
                                      </p:cBhvr>
                                      <p:tavLst>
                                        <p:tav tm="0">
                                          <p:val>
                                            <p:fltVal val="0"/>
                                          </p:val>
                                        </p:tav>
                                        <p:tav tm="100000">
                                          <p:val>
                                            <p:strVal val="#ppt_h"/>
                                          </p:val>
                                        </p:tav>
                                      </p:tavLst>
                                    </p:anim>
                                    <p:animEffect transition="in" filter="fade">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الحرية</a:t>
            </a:r>
          </a:p>
        </p:txBody>
      </p:sp>
      <p:sp>
        <p:nvSpPr>
          <p:cNvPr id="10" name="TextBox 9">
            <a:extLst>
              <a:ext uri="{FF2B5EF4-FFF2-40B4-BE49-F238E27FC236}">
                <a16:creationId xmlns:a16="http://schemas.microsoft.com/office/drawing/2014/main" id="{6566DC39-F11C-42A8-A5DC-8C61DF82F2CC}"/>
              </a:ext>
            </a:extLst>
          </p:cNvPr>
          <p:cNvSpPr txBox="1"/>
          <p:nvPr/>
        </p:nvSpPr>
        <p:spPr>
          <a:xfrm>
            <a:off x="7110554" y="844062"/>
            <a:ext cx="4906771" cy="486287"/>
          </a:xfrm>
          <a:prstGeom prst="rect">
            <a:avLst/>
          </a:prstGeom>
          <a:noFill/>
        </p:spPr>
        <p:txBody>
          <a:bodyPr wrap="square">
            <a:spAutoFit/>
          </a:bodyPr>
          <a:lstStyle/>
          <a:p>
            <a:pPr algn="just" rtl="1">
              <a:lnSpc>
                <a:spcPct val="80000"/>
              </a:lnSpc>
            </a:pPr>
            <a:r>
              <a:rPr lang="ar-EG"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قطة توقظ كاتب وتشغل تفكيره</a:t>
            </a:r>
            <a:endParaRPr lang="en-US"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4" name="TextBox 13">
            <a:extLst>
              <a:ext uri="{FF2B5EF4-FFF2-40B4-BE49-F238E27FC236}">
                <a16:creationId xmlns:a16="http://schemas.microsoft.com/office/drawing/2014/main" id="{C73271BE-9D03-45B7-CCAE-3CA3FD77724C}"/>
              </a:ext>
            </a:extLst>
          </p:cNvPr>
          <p:cNvSpPr txBox="1"/>
          <p:nvPr/>
        </p:nvSpPr>
        <p:spPr>
          <a:xfrm>
            <a:off x="4691270" y="1462659"/>
            <a:ext cx="7500730" cy="4524315"/>
          </a:xfrm>
          <a:prstGeom prst="rect">
            <a:avLst/>
          </a:prstGeom>
          <a:noFill/>
        </p:spPr>
        <p:txBody>
          <a:bodyPr wrap="square">
            <a:spAutoFit/>
          </a:bodyPr>
          <a:lstStyle/>
          <a:p>
            <a:pPr algn="just" rtl="1"/>
            <a:r>
              <a:rPr lang="ar-EG"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 استيقظت فجر يوم من الأيام على صوت هرة تموء، بجانب فراشي وتتمسح بي وتلح في ذلك إلحاحا غريبا , فراعني أمرها، وأهمني همها، وقلت : لعلها جائعة، فنهضت ، وأحضرت لها طعاما، فعافته, وانصرفت عنه ، فقلت : لعلها ظمأى  فأرشدتها إلى الماء، فلم تحفل به، وأنشأت تنظر إلى نظرات تنطق بما تشتمل عليها نفسها من الآلام، والأحزان، فأثر منظرها في نفسي تأثيرا شديدا، حتى تمنيت أن لو كنت سليمان، فأفهم لغة الحيوان ، لأعرف حاجتها ، وأفرج كربتها »</a:t>
            </a:r>
            <a:endParaRPr lang="en-US"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pic>
        <p:nvPicPr>
          <p:cNvPr id="15" name="Picture 14" descr="A picture containing text&#10;&#10;Description automatically generated">
            <a:extLst>
              <a:ext uri="{FF2B5EF4-FFF2-40B4-BE49-F238E27FC236}">
                <a16:creationId xmlns:a16="http://schemas.microsoft.com/office/drawing/2014/main" id="{89F96FB8-4085-70F9-153A-EC5DD1201910}"/>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74675" y="844062"/>
            <a:ext cx="4353704" cy="5437022"/>
          </a:xfrm>
          <a:prstGeom prst="rect">
            <a:avLst/>
          </a:prstGeom>
        </p:spPr>
      </p:pic>
    </p:spTree>
    <p:extLst>
      <p:ext uri="{BB962C8B-B14F-4D97-AF65-F5344CB8AC3E}">
        <p14:creationId xmlns:p14="http://schemas.microsoft.com/office/powerpoint/2010/main" val="5552804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Click="0">
        <p15:prstTrans prst="curtains"/>
      </p:transition>
    </mc:Choice>
    <mc:Fallback xmlns="">
      <p:transition spd="slow" advClick="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الحرية ( تدريبات)</a:t>
            </a:r>
          </a:p>
        </p:txBody>
      </p:sp>
      <p:sp>
        <p:nvSpPr>
          <p:cNvPr id="8" name="TextBox 7">
            <a:extLst>
              <a:ext uri="{FF2B5EF4-FFF2-40B4-BE49-F238E27FC236}">
                <a16:creationId xmlns:a16="http://schemas.microsoft.com/office/drawing/2014/main" id="{B638CEA7-C8AC-A840-7ADF-ED6C287217AC}"/>
              </a:ext>
            </a:extLst>
          </p:cNvPr>
          <p:cNvSpPr txBox="1"/>
          <p:nvPr/>
        </p:nvSpPr>
        <p:spPr>
          <a:xfrm>
            <a:off x="557213" y="996688"/>
            <a:ext cx="11414941" cy="781752"/>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 إن الإنسان الذي يمد يديه لطلب الحرية ليس بمتسول، ولا مستجد، وإنما هو يطلب حقا من حقوقه التي سلبته المطامع البشرية، فإن ظفر بها فلا منة لمخلوق عليه » .</a:t>
            </a:r>
            <a:endParaRPr lang="en-US" sz="2800" b="1" dirty="0">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F1325875-493F-83F0-84B0-BEEDE5429D12}"/>
              </a:ext>
            </a:extLst>
          </p:cNvPr>
          <p:cNvSpPr txBox="1"/>
          <p:nvPr/>
        </p:nvSpPr>
        <p:spPr>
          <a:xfrm>
            <a:off x="557212" y="1837843"/>
            <a:ext cx="11414941" cy="2246769"/>
          </a:xfrm>
          <a:prstGeom prst="rect">
            <a:avLst/>
          </a:prstGeom>
          <a:noFill/>
        </p:spPr>
        <p:txBody>
          <a:bodyPr wrap="square">
            <a:spAutoFit/>
          </a:bodyPr>
          <a:lstStyle/>
          <a:p>
            <a:pPr algn="r" rtl="1"/>
            <a:r>
              <a:rPr lang="ar-SA" sz="2800" b="1" dirty="0">
                <a:solidFill>
                  <a:srgbClr val="C00000"/>
                </a:solidFill>
                <a:latin typeface="Times New Roman" panose="02020603050405020304" pitchFamily="18" charset="0"/>
                <a:ea typeface="Calibri" panose="020F0502020204030204" pitchFamily="34" charset="0"/>
              </a:rPr>
              <a:t>(د) من خلال فهمك الموضوع، كيف كافحت الهرة لتنال حريتها ؟</a:t>
            </a:r>
          </a:p>
          <a:p>
            <a:pPr algn="r" rtl="1"/>
            <a:endParaRPr lang="ar-EG" sz="2800" b="1" dirty="0">
              <a:solidFill>
                <a:srgbClr val="C00000"/>
              </a:solidFill>
              <a:latin typeface="Times New Roman" panose="02020603050405020304" pitchFamily="18" charset="0"/>
              <a:ea typeface="Calibri" panose="020F0502020204030204" pitchFamily="34" charset="0"/>
            </a:endParaRPr>
          </a:p>
          <a:p>
            <a:pPr algn="r" rtl="1"/>
            <a:endParaRPr lang="ar-EG" sz="2800" b="1" dirty="0">
              <a:solidFill>
                <a:srgbClr val="C00000"/>
              </a:solidFill>
              <a:latin typeface="Times New Roman" panose="02020603050405020304" pitchFamily="18" charset="0"/>
              <a:ea typeface="Calibri" panose="020F0502020204030204" pitchFamily="34" charset="0"/>
            </a:endParaRPr>
          </a:p>
          <a:p>
            <a:pPr algn="r" rtl="1"/>
            <a:endParaRPr lang="ar-EG" sz="2800" b="1" dirty="0">
              <a:solidFill>
                <a:srgbClr val="C00000"/>
              </a:solidFill>
              <a:latin typeface="Times New Roman" panose="02020603050405020304" pitchFamily="18" charset="0"/>
              <a:ea typeface="Calibri" panose="020F0502020204030204" pitchFamily="34" charset="0"/>
            </a:endParaRPr>
          </a:p>
          <a:p>
            <a:pPr algn="r" rtl="1"/>
            <a:r>
              <a:rPr lang="ar-SA" sz="2800" b="1" dirty="0">
                <a:solidFill>
                  <a:srgbClr val="C00000"/>
                </a:solidFill>
                <a:latin typeface="Times New Roman" panose="02020603050405020304" pitchFamily="18" charset="0"/>
                <a:ea typeface="Calibri" panose="020F0502020204030204" pitchFamily="34" charset="0"/>
              </a:rPr>
              <a:t>(هـ) ما الهدف الذي يقصده الكاتب من وراء هذه القصة ؟</a:t>
            </a:r>
          </a:p>
        </p:txBody>
      </p:sp>
      <p:sp>
        <p:nvSpPr>
          <p:cNvPr id="5" name="TextBox 4">
            <a:extLst>
              <a:ext uri="{FF2B5EF4-FFF2-40B4-BE49-F238E27FC236}">
                <a16:creationId xmlns:a16="http://schemas.microsoft.com/office/drawing/2014/main" id="{97BBB5C2-7863-01A1-F219-DA64C0F9F467}"/>
              </a:ext>
            </a:extLst>
          </p:cNvPr>
          <p:cNvSpPr txBox="1"/>
          <p:nvPr/>
        </p:nvSpPr>
        <p:spPr>
          <a:xfrm>
            <a:off x="301700" y="2410756"/>
            <a:ext cx="11752306" cy="88024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defPPr>
              <a:defRPr lang="ar-EG"/>
            </a:defPPr>
            <a:lvl1pPr algn="just" rtl="1">
              <a:lnSpc>
                <a:spcPct val="80000"/>
              </a:lnSpc>
              <a:defRPr sz="3200" b="1">
                <a:solidFill>
                  <a:schemeClr val="dk1"/>
                </a:solidFill>
                <a:latin typeface="Times New Roman" panose="02020603050405020304" pitchFamily="18" charset="0"/>
                <a:ea typeface="Calibri" panose="020F050202020403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ar-EG" dirty="0"/>
              <a:t>أخذت تموء بجانب فراش الكاتب وتتمسح به، ورفضت الطعام والشراب اللذين قدمهما إليها ، إلى أن فهم غرضها وفتح لها الباب لتنال حريتها.</a:t>
            </a:r>
          </a:p>
        </p:txBody>
      </p:sp>
      <p:sp>
        <p:nvSpPr>
          <p:cNvPr id="12" name="TextBox 11">
            <a:extLst>
              <a:ext uri="{FF2B5EF4-FFF2-40B4-BE49-F238E27FC236}">
                <a16:creationId xmlns:a16="http://schemas.microsoft.com/office/drawing/2014/main" id="{B22DB337-47DF-D89D-7F18-2987677FBBA6}"/>
              </a:ext>
            </a:extLst>
          </p:cNvPr>
          <p:cNvSpPr txBox="1"/>
          <p:nvPr/>
        </p:nvSpPr>
        <p:spPr>
          <a:xfrm>
            <a:off x="5139214" y="4310502"/>
            <a:ext cx="6272212" cy="48628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rtl="1">
              <a:lnSpc>
                <a:spcPct val="80000"/>
              </a:lnSpc>
            </a:pPr>
            <a:r>
              <a:rPr lang="ar-EG" sz="3200" b="1" dirty="0">
                <a:latin typeface="Times New Roman" panose="02020603050405020304" pitchFamily="18" charset="0"/>
                <a:ea typeface="Calibri" panose="020F0502020204030204" pitchFamily="34" charset="0"/>
              </a:rPr>
              <a:t>توضيح أهمية الحرية في حياة الإنسان</a:t>
            </a:r>
            <a:endParaRPr lang="en-US"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6632580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الحرية ( إدارات)</a:t>
            </a:r>
          </a:p>
        </p:txBody>
      </p:sp>
      <p:sp>
        <p:nvSpPr>
          <p:cNvPr id="8" name="TextBox 7">
            <a:extLst>
              <a:ext uri="{FF2B5EF4-FFF2-40B4-BE49-F238E27FC236}">
                <a16:creationId xmlns:a16="http://schemas.microsoft.com/office/drawing/2014/main" id="{B638CEA7-C8AC-A840-7ADF-ED6C287217AC}"/>
              </a:ext>
            </a:extLst>
          </p:cNvPr>
          <p:cNvSpPr txBox="1"/>
          <p:nvPr/>
        </p:nvSpPr>
        <p:spPr>
          <a:xfrm>
            <a:off x="557213" y="996688"/>
            <a:ext cx="11414941" cy="781752"/>
          </a:xfrm>
          <a:prstGeom prst="rect">
            <a:avLst/>
          </a:prstGeom>
          <a:noFill/>
        </p:spPr>
        <p:txBody>
          <a:bodyPr wrap="square">
            <a:spAutoFit/>
          </a:bodyPr>
          <a:lstStyle/>
          <a:p>
            <a:pPr marL="0" marR="0" lvl="0" indent="0" algn="r" defTabSz="914400" rtl="1" eaLnBrk="1" fontAlgn="auto" latinLnBrk="0" hangingPunct="1">
              <a:lnSpc>
                <a:spcPct val="8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7030A0"/>
                </a:solidFill>
                <a:effectLst/>
                <a:uLnTx/>
                <a:uFillTx/>
                <a:latin typeface="Times New Roman" panose="02020603050405020304" pitchFamily="18" charset="0"/>
                <a:ea typeface="Calibri" panose="020F0502020204030204" pitchFamily="34" charset="0"/>
                <a:cs typeface="Arial" panose="020B0604020202020204" pitchFamily="34" charset="0"/>
              </a:rPr>
              <a:t>«استيقظت فجر يوم من الأيام على صوت هرة تموء بجانب فراشي، وتتمسح بي ، وتلح في ذلك إلحاحا غريبا، </a:t>
            </a:r>
            <a:r>
              <a:rPr kumimoji="0" lang="ar-SA" sz="2800" b="1" i="0" u="none" strike="noStrike" kern="1200" cap="none" spc="0" normalizeH="0" baseline="0" noProof="0" dirty="0" err="1">
                <a:ln>
                  <a:noFill/>
                </a:ln>
                <a:solidFill>
                  <a:srgbClr val="7030A0"/>
                </a:solidFill>
                <a:effectLst/>
                <a:uLnTx/>
                <a:uFillTx/>
                <a:latin typeface="Times New Roman" panose="02020603050405020304" pitchFamily="18" charset="0"/>
                <a:ea typeface="Calibri" panose="020F0502020204030204" pitchFamily="34" charset="0"/>
                <a:cs typeface="Arial" panose="020B0604020202020204" pitchFamily="34" charset="0"/>
              </a:rPr>
              <a:t>فراعنى</a:t>
            </a:r>
            <a:r>
              <a:rPr kumimoji="0" lang="ar-SA" sz="2800" b="1" i="0" u="none" strike="noStrike" kern="1200" cap="none" spc="0" normalizeH="0" baseline="0" noProof="0" dirty="0">
                <a:ln>
                  <a:noFill/>
                </a:ln>
                <a:solidFill>
                  <a:srgbClr val="7030A0"/>
                </a:solidFill>
                <a:effectLst/>
                <a:uLnTx/>
                <a:uFillTx/>
                <a:latin typeface="Times New Roman" panose="02020603050405020304" pitchFamily="18" charset="0"/>
                <a:ea typeface="Calibri" panose="020F0502020204030204" pitchFamily="34" charset="0"/>
                <a:cs typeface="Arial" panose="020B0604020202020204" pitchFamily="34" charset="0"/>
              </a:rPr>
              <a:t> أمرها، وأهمني همها ، وقلت : لعلها جائعة نهضت، وأحضرت لها طعاما »</a:t>
            </a:r>
            <a:endPar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6" name="TextBox 5">
            <a:extLst>
              <a:ext uri="{FF2B5EF4-FFF2-40B4-BE49-F238E27FC236}">
                <a16:creationId xmlns:a16="http://schemas.microsoft.com/office/drawing/2014/main" id="{F1325875-493F-83F0-84B0-BEEDE5429D12}"/>
              </a:ext>
            </a:extLst>
          </p:cNvPr>
          <p:cNvSpPr txBox="1"/>
          <p:nvPr/>
        </p:nvSpPr>
        <p:spPr>
          <a:xfrm>
            <a:off x="0" y="1837843"/>
            <a:ext cx="11972153" cy="3890489"/>
          </a:xfrm>
          <a:prstGeom prst="rect">
            <a:avLst/>
          </a:prstGeom>
          <a:noFill/>
        </p:spPr>
        <p:txBody>
          <a:bodyPr wrap="square">
            <a:spAutoFit/>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 (أ) هات من الفقرة ما يأتي :  </a:t>
            </a: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(1) كلمة مرادفها : «تصيح»...................(2) كلمة جمعها : « هرر». ........................</a:t>
            </a: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(ب) (1) كيف لفتت الهرة نظر الكاتب ؟ وماذا قدم لها ؟</a:t>
            </a: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a:t>
            </a: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(2) تمنى الكاتب أمنية في هذا الموقف. فما هي ؟ ولماذا ؟ </a:t>
            </a: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Arial" panose="020B0604020202020204" pitchFamily="34" charset="0"/>
              </a:rPr>
              <a:t>............................................................................................................</a:t>
            </a:r>
          </a:p>
        </p:txBody>
      </p:sp>
      <p:sp>
        <p:nvSpPr>
          <p:cNvPr id="3" name="TextBox 2">
            <a:extLst>
              <a:ext uri="{FF2B5EF4-FFF2-40B4-BE49-F238E27FC236}">
                <a16:creationId xmlns:a16="http://schemas.microsoft.com/office/drawing/2014/main" id="{14E0CB4E-F2FA-789F-934A-D044DB702125}"/>
              </a:ext>
            </a:extLst>
          </p:cNvPr>
          <p:cNvSpPr txBox="1"/>
          <p:nvPr/>
        </p:nvSpPr>
        <p:spPr>
          <a:xfrm>
            <a:off x="1224135" y="92012"/>
            <a:ext cx="2229853"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8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أجب بنفسك</a:t>
            </a:r>
          </a:p>
        </p:txBody>
      </p:sp>
    </p:spTree>
    <p:extLst>
      <p:ext uri="{BB962C8B-B14F-4D97-AF65-F5344CB8AC3E}">
        <p14:creationId xmlns:p14="http://schemas.microsoft.com/office/powerpoint/2010/main" val="8697288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قراءة متحررة</a:t>
            </a:r>
          </a:p>
        </p:txBody>
      </p:sp>
      <p:sp>
        <p:nvSpPr>
          <p:cNvPr id="8" name="TextBox 7">
            <a:extLst>
              <a:ext uri="{FF2B5EF4-FFF2-40B4-BE49-F238E27FC236}">
                <a16:creationId xmlns:a16="http://schemas.microsoft.com/office/drawing/2014/main" id="{B638CEA7-C8AC-A840-7ADF-ED6C287217AC}"/>
              </a:ext>
            </a:extLst>
          </p:cNvPr>
          <p:cNvSpPr txBox="1"/>
          <p:nvPr/>
        </p:nvSpPr>
        <p:spPr>
          <a:xfrm>
            <a:off x="85725" y="914458"/>
            <a:ext cx="11886429" cy="1471172"/>
          </a:xfrm>
          <a:prstGeom prst="rect">
            <a:avLst/>
          </a:prstGeom>
          <a:noFill/>
        </p:spPr>
        <p:txBody>
          <a:bodyPr wrap="square">
            <a:spAutoFit/>
          </a:bodyPr>
          <a:lstStyle/>
          <a:p>
            <a:pPr marL="0" marR="0" lvl="0" indent="0" algn="just" defTabSz="914400" rtl="1" eaLnBrk="1" fontAlgn="auto" latinLnBrk="0" hangingPunct="1">
              <a:lnSpc>
                <a:spcPct val="80000"/>
              </a:lnSpc>
              <a:spcBef>
                <a:spcPts val="0"/>
              </a:spcBef>
              <a:spcAft>
                <a:spcPts val="0"/>
              </a:spcAft>
              <a:buClrTx/>
              <a:buSzTx/>
              <a:buFontTx/>
              <a:buNone/>
              <a:tabLst/>
              <a:defRPr/>
            </a:pPr>
            <a:r>
              <a:rPr kumimoji="0" lang="ar-SA" sz="2800" b="1" i="0" u="none" strike="noStrike" kern="1200" cap="none" spc="0" normalizeH="0" baseline="0" noProof="0" dirty="0">
                <a:ln>
                  <a:noFill/>
                </a:ln>
                <a:solidFill>
                  <a:srgbClr val="7030A0"/>
                </a:solidFill>
                <a:effectLst/>
                <a:uLnTx/>
                <a:uFillTx/>
                <a:latin typeface="Times New Roman" panose="02020603050405020304" pitchFamily="18" charset="0"/>
                <a:ea typeface="Calibri" panose="020F0502020204030204" pitchFamily="34" charset="0"/>
                <a:cs typeface="Arial" panose="020B0604020202020204" pitchFamily="34" charset="0"/>
              </a:rPr>
              <a:t>«الصداقة تكون وليدة الصدفة في أحايين كثيرة، فالصديق غالبا ما تنشأ بينه وبيننا علاقة ودية صادقة من دون أي تخطيط مسبق، ولكن أحيانا تصطدم بواقع وجود بعض الأصدقاء غير الأوفياء؛ مما يفرض على كل منا وضع معايير محددة وثابتة عند اختيار الصديق ، ومنها : أن يكون شخصا جديرا بالثقة، يدعو إلى الخير، يقف بجوارك في أوقات الضيق والفرح».</a:t>
            </a:r>
            <a:endPar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3" name="TextBox 2">
            <a:extLst>
              <a:ext uri="{FF2B5EF4-FFF2-40B4-BE49-F238E27FC236}">
                <a16:creationId xmlns:a16="http://schemas.microsoft.com/office/drawing/2014/main" id="{14E0CB4E-F2FA-789F-934A-D044DB702125}"/>
              </a:ext>
            </a:extLst>
          </p:cNvPr>
          <p:cNvSpPr txBox="1"/>
          <p:nvPr/>
        </p:nvSpPr>
        <p:spPr>
          <a:xfrm>
            <a:off x="1224135" y="92012"/>
            <a:ext cx="2229853"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8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أجب بنفسك</a:t>
            </a:r>
          </a:p>
        </p:txBody>
      </p:sp>
      <p:sp>
        <p:nvSpPr>
          <p:cNvPr id="4" name="Rectangle 2">
            <a:extLst>
              <a:ext uri="{FF2B5EF4-FFF2-40B4-BE49-F238E27FC236}">
                <a16:creationId xmlns:a16="http://schemas.microsoft.com/office/drawing/2014/main" id="{B06C293D-B223-B52C-C37D-72DFAE0034CD}"/>
              </a:ext>
            </a:extLst>
          </p:cNvPr>
          <p:cNvSpPr>
            <a:spLocks noChangeArrowheads="1"/>
          </p:cNvSpPr>
          <p:nvPr/>
        </p:nvSpPr>
        <p:spPr bwMode="auto">
          <a:xfrm>
            <a:off x="474479" y="2477962"/>
            <a:ext cx="11631796"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defRPr/>
            </a:pPr>
            <a:r>
              <a:rPr kumimoji="0" lang="ar-EG" altLang="ar-EG"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Arial" panose="020B0604020202020204" pitchFamily="34" charset="0"/>
              </a:rPr>
              <a:t>(أ) أكمل ما يلي : </a:t>
            </a:r>
            <a:endParaRPr kumimoji="0" lang="en-US" altLang="ar-EG" sz="2800" b="0" i="0" u="none" strike="noStrike" kern="1200" cap="none" spc="0" normalizeH="0" baseline="0" noProof="0" dirty="0">
              <a:ln>
                <a:noFill/>
              </a:ln>
              <a:solidFill>
                <a:srgbClr val="C00000"/>
              </a:solidFill>
              <a:effectLst/>
              <a:uLnTx/>
              <a:uFillTx/>
              <a:latin typeface="Calibri" panose="020F0502020204030204"/>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defRPr/>
            </a:pPr>
            <a:r>
              <a:rPr kumimoji="0" lang="ar-SA" altLang="ar-EG" sz="2800" b="1" i="0" u="none"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Arial" panose="020B0604020202020204" pitchFamily="34" charset="0"/>
              </a:rPr>
              <a:t> (1) مضاد «الصداقة »....................(</a:t>
            </a:r>
            <a:r>
              <a:rPr kumimoji="0" lang="fa-IR" altLang="ar-EG" sz="2800" b="1" i="0" u="none"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Arial" panose="020B0604020202020204" pitchFamily="34" charset="0"/>
              </a:rPr>
              <a:t>۲</a:t>
            </a:r>
            <a:r>
              <a:rPr kumimoji="0" lang="ar-SA" altLang="ar-EG" sz="2800" b="1" i="0" u="none"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Arial" panose="020B0604020202020204" pitchFamily="34" charset="0"/>
              </a:rPr>
              <a:t>) مفرد «الأوفياء) .....................</a:t>
            </a:r>
            <a:endParaRPr kumimoji="0" lang="en-US" altLang="ar-EG" sz="2800" b="0" i="0" u="none" strike="noStrike" kern="1200" cap="none" spc="0" normalizeH="0" baseline="0" noProof="0" dirty="0">
              <a:ln>
                <a:noFill/>
              </a:ln>
              <a:solidFill>
                <a:srgbClr val="C00000"/>
              </a:solidFill>
              <a:effectLst/>
              <a:uLnTx/>
              <a:uFillTx/>
              <a:latin typeface="Calibri" panose="020F0502020204030204"/>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defRPr/>
            </a:pPr>
            <a:r>
              <a:rPr kumimoji="0" lang="ar-SA" altLang="ar-EG" sz="2800" b="1" i="0" u="none"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ar-EG" altLang="ar-EG"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Arial" panose="020B0604020202020204" pitchFamily="34" charset="0"/>
              </a:rPr>
              <a:t>(ب) ضع علامة ( √) أمام العبارة الصواب، وعلامة(</a:t>
            </a:r>
            <a:r>
              <a:rPr kumimoji="0" lang="en-US" altLang="ar-EG"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Arial" panose="020B0604020202020204" pitchFamily="34" charset="0"/>
              </a:rPr>
              <a:t>x</a:t>
            </a:r>
            <a:r>
              <a:rPr kumimoji="0" lang="ar-EG" altLang="ar-EG"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Arial" panose="020B0604020202020204" pitchFamily="34" charset="0"/>
              </a:rPr>
              <a:t> ) أمام العبارة الخطأ فيما يلى :</a:t>
            </a:r>
            <a:endParaRPr kumimoji="0" lang="en-US" altLang="ar-EG" sz="2800" b="0" i="0" u="none" strike="noStrike" kern="1200" cap="none" spc="0" normalizeH="0" baseline="0" noProof="0" dirty="0">
              <a:ln>
                <a:noFill/>
              </a:ln>
              <a:solidFill>
                <a:srgbClr val="C00000"/>
              </a:solidFill>
              <a:effectLst/>
              <a:uLnTx/>
              <a:uFillTx/>
              <a:latin typeface="Calibri" panose="020F0502020204030204"/>
              <a:cs typeface="Arial" panose="020B0604020202020204" pitchFamily="34" charset="0"/>
            </a:endParaRPr>
          </a:p>
        </p:txBody>
      </p:sp>
      <p:pic>
        <p:nvPicPr>
          <p:cNvPr id="1025" name="Picture 1">
            <a:extLst>
              <a:ext uri="{FF2B5EF4-FFF2-40B4-BE49-F238E27FC236}">
                <a16:creationId xmlns:a16="http://schemas.microsoft.com/office/drawing/2014/main" id="{CBDCB407-B061-57B5-4230-023C6D01C836}"/>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0" y="457200"/>
            <a:ext cx="85725" cy="1619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3DF1D76F-025E-5CF9-32A0-4C34B945E660}"/>
              </a:ext>
            </a:extLst>
          </p:cNvPr>
          <p:cNvSpPr>
            <a:spLocks noChangeArrowheads="1"/>
          </p:cNvSpPr>
          <p:nvPr/>
        </p:nvSpPr>
        <p:spPr bwMode="auto">
          <a:xfrm>
            <a:off x="340358" y="3955289"/>
            <a:ext cx="11631796"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defRPr/>
            </a:pPr>
            <a:r>
              <a:rPr kumimoji="0" lang="ar-SA" altLang="ar-EG" sz="2800" b="1" i="0" u="none"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Arial" panose="020B0604020202020204" pitchFamily="34" charset="0"/>
              </a:rPr>
              <a:t>(1) أحيانا تصطدم بواقع وجود أصدقاء غير أوفياء .			(	)</a:t>
            </a:r>
            <a:endParaRPr kumimoji="0" lang="en-US" altLang="ar-EG" sz="2800" b="0" i="0" u="none" strike="noStrike" kern="1200" cap="none" spc="0" normalizeH="0" baseline="0" noProof="0" dirty="0">
              <a:ln>
                <a:noFill/>
              </a:ln>
              <a:solidFill>
                <a:srgbClr val="C00000"/>
              </a:solidFill>
              <a:effectLst/>
              <a:uLnTx/>
              <a:uFillTx/>
              <a:latin typeface="Calibri" panose="020F0502020204030204"/>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defRPr/>
            </a:pPr>
            <a:r>
              <a:rPr kumimoji="0" lang="ar-SA" altLang="ar-EG" sz="2800" b="1" i="0" u="none"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Arial" panose="020B0604020202020204" pitchFamily="34" charset="0"/>
              </a:rPr>
              <a:t>(2) الصداقة تكون وليدة الصدفة في أحايين كثيرة .			(	) </a:t>
            </a:r>
            <a:endParaRPr kumimoji="0" lang="en-US" altLang="ar-EG" sz="2800" b="0" i="0" u="none" strike="noStrike" kern="1200" cap="none" spc="0" normalizeH="0" baseline="0" noProof="0" dirty="0">
              <a:ln>
                <a:noFill/>
              </a:ln>
              <a:solidFill>
                <a:srgbClr val="C00000"/>
              </a:solidFill>
              <a:effectLst/>
              <a:uLnTx/>
              <a:uFillTx/>
              <a:latin typeface="Calibri" panose="020F0502020204030204"/>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defRPr/>
            </a:pPr>
            <a:r>
              <a:rPr kumimoji="0" lang="ar-EG" altLang="ar-EG"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Arial" panose="020B0604020202020204" pitchFamily="34" charset="0"/>
              </a:rPr>
              <a:t>(ج) (1)  اذكر بعض المعايير الواجب توافرها عند اختيار الصديق .</a:t>
            </a:r>
            <a:endParaRPr kumimoji="0" lang="en-US" altLang="ar-EG" sz="2800" b="0" i="0" u="none" strike="noStrike" kern="1200" cap="none" spc="0" normalizeH="0" baseline="0" noProof="0" dirty="0">
              <a:ln>
                <a:noFill/>
              </a:ln>
              <a:solidFill>
                <a:srgbClr val="C00000"/>
              </a:solidFill>
              <a:effectLst/>
              <a:uLnTx/>
              <a:uFillTx/>
              <a:latin typeface="Calibri" panose="020F0502020204030204"/>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defRPr/>
            </a:pPr>
            <a:r>
              <a:rPr kumimoji="0" lang="ar-SA" altLang="ar-EG" sz="2800" b="1" i="0" u="none"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Arial" panose="020B0604020202020204" pitchFamily="34" charset="0"/>
              </a:rPr>
              <a:t>..................................................................................................... </a:t>
            </a:r>
            <a:endParaRPr kumimoji="0" lang="ar-EG" altLang="ar-EG" sz="2800" b="1" i="0" u="none"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defRPr/>
            </a:pPr>
            <a:r>
              <a:rPr kumimoji="0" lang="ar-EG" altLang="ar-EG" sz="2800" b="1" i="0"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Arial" panose="020B0604020202020204" pitchFamily="34" charset="0"/>
              </a:rPr>
              <a:t>(2) كيف تتصرف إذا أخطأ صديقك في حقك ؟</a:t>
            </a:r>
            <a:endParaRPr kumimoji="0" lang="ar-EG" altLang="ar-EG" sz="2800" b="0"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15408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19CDC1-72E5-DBB9-3CCE-FDDA9D70A651}"/>
              </a:ext>
            </a:extLst>
          </p:cNvPr>
          <p:cNvSpPr txBox="1"/>
          <p:nvPr/>
        </p:nvSpPr>
        <p:spPr>
          <a:xfrm>
            <a:off x="2234649" y="1546040"/>
            <a:ext cx="7386430" cy="313932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66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سبحانك اللهم وبحمدك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66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أشهد أن لا إله إلا أنت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66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أستغفرك وأتوب إليك</a:t>
            </a:r>
          </a:p>
        </p:txBody>
      </p:sp>
    </p:spTree>
    <p:extLst>
      <p:ext uri="{BB962C8B-B14F-4D97-AF65-F5344CB8AC3E}">
        <p14:creationId xmlns:p14="http://schemas.microsoft.com/office/powerpoint/2010/main" val="8591475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advClick="0">
        <p15:prstTrans prst="origami"/>
      </p:transition>
    </mc:Choice>
    <mc:Fallback xmlns="">
      <p:transition spd="slow" advClick="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الحرية</a:t>
            </a:r>
          </a:p>
        </p:txBody>
      </p:sp>
      <p:sp>
        <p:nvSpPr>
          <p:cNvPr id="10" name="TextBox 9">
            <a:extLst>
              <a:ext uri="{FF2B5EF4-FFF2-40B4-BE49-F238E27FC236}">
                <a16:creationId xmlns:a16="http://schemas.microsoft.com/office/drawing/2014/main" id="{6566DC39-F11C-42A8-A5DC-8C61DF82F2CC}"/>
              </a:ext>
            </a:extLst>
          </p:cNvPr>
          <p:cNvSpPr txBox="1"/>
          <p:nvPr/>
        </p:nvSpPr>
        <p:spPr>
          <a:xfrm>
            <a:off x="5100638" y="1760421"/>
            <a:ext cx="6852393" cy="3046988"/>
          </a:xfrm>
          <a:prstGeom prst="rect">
            <a:avLst/>
          </a:prstGeom>
          <a:noFill/>
        </p:spPr>
        <p:txBody>
          <a:bodyPr wrap="square">
            <a:spAutoFit/>
          </a:bodyPr>
          <a:lstStyle/>
          <a:p>
            <a:pPr algn="just" rtl="1"/>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 وكان باب الغرفة مغلقا، فرأيت أنها تطيل النظر إليه، وتلتصق بي كلما </a:t>
            </a:r>
            <a:r>
              <a:rPr lang="ar-SA" sz="3200" b="1" dirty="0" err="1">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رأتنى</a:t>
            </a:r>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 أتجه نحوه، فأدركت غرضها,  وعرفت أنها تريد أن أفتح لها الباب ، فأسرعت بفتحه، فما إن وقع نظرها على الفضاء  , ورأت وجه السماء ، حتى استحالت حالتها من حزن وهم إلى غبطة وسرور، وانطلق</a:t>
            </a:r>
            <a:r>
              <a:rPr lang="ar-EG"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ت</a:t>
            </a:r>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 ت</a:t>
            </a:r>
            <a:r>
              <a:rPr lang="ar-EG"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ع</a:t>
            </a:r>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دو</a:t>
            </a:r>
            <a:r>
              <a:rPr lang="ar-EG"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في سبيلها»</a:t>
            </a:r>
          </a:p>
        </p:txBody>
      </p:sp>
      <p:sp>
        <p:nvSpPr>
          <p:cNvPr id="11" name="TextBox 10">
            <a:extLst>
              <a:ext uri="{FF2B5EF4-FFF2-40B4-BE49-F238E27FC236}">
                <a16:creationId xmlns:a16="http://schemas.microsoft.com/office/drawing/2014/main" id="{29E1A8BB-30B3-EE30-98EE-C7442509C776}"/>
              </a:ext>
            </a:extLst>
          </p:cNvPr>
          <p:cNvSpPr txBox="1"/>
          <p:nvPr/>
        </p:nvSpPr>
        <p:spPr>
          <a:xfrm>
            <a:off x="6796229" y="1123392"/>
            <a:ext cx="4906771" cy="486287"/>
          </a:xfrm>
          <a:prstGeom prst="rect">
            <a:avLst/>
          </a:prstGeom>
          <a:noFill/>
        </p:spPr>
        <p:txBody>
          <a:bodyPr wrap="square">
            <a:spAutoFit/>
          </a:bodyPr>
          <a:lstStyle/>
          <a:p>
            <a:pPr algn="just" rtl="1">
              <a:lnSpc>
                <a:spcPct val="80000"/>
              </a:lnSpc>
            </a:pPr>
            <a:r>
              <a:rPr lang="ar-EG"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الكاتب يدرك غرض القطة </a:t>
            </a:r>
            <a:endParaRPr lang="en-US"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pic>
        <p:nvPicPr>
          <p:cNvPr id="14" name="Picture 13" descr="A picture containing cat&#10;&#10;Description automatically generated">
            <a:extLst>
              <a:ext uri="{FF2B5EF4-FFF2-40B4-BE49-F238E27FC236}">
                <a16:creationId xmlns:a16="http://schemas.microsoft.com/office/drawing/2014/main" id="{989F7954-ECCE-F05E-6B02-D62A04EE1A3C}"/>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38969" y="1123392"/>
            <a:ext cx="4452419" cy="4891390"/>
          </a:xfrm>
          <a:prstGeom prst="rect">
            <a:avLst/>
          </a:prstGeom>
        </p:spPr>
      </p:pic>
    </p:spTree>
    <p:extLst>
      <p:ext uri="{BB962C8B-B14F-4D97-AF65-F5344CB8AC3E}">
        <p14:creationId xmlns:p14="http://schemas.microsoft.com/office/powerpoint/2010/main" val="13630305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الحرية</a:t>
            </a:r>
          </a:p>
        </p:txBody>
      </p:sp>
      <p:sp>
        <p:nvSpPr>
          <p:cNvPr id="10" name="TextBox 9">
            <a:extLst>
              <a:ext uri="{FF2B5EF4-FFF2-40B4-BE49-F238E27FC236}">
                <a16:creationId xmlns:a16="http://schemas.microsoft.com/office/drawing/2014/main" id="{6566DC39-F11C-42A8-A5DC-8C61DF82F2CC}"/>
              </a:ext>
            </a:extLst>
          </p:cNvPr>
          <p:cNvSpPr txBox="1"/>
          <p:nvPr/>
        </p:nvSpPr>
        <p:spPr>
          <a:xfrm>
            <a:off x="5072063" y="1976578"/>
            <a:ext cx="6954494" cy="3539430"/>
          </a:xfrm>
          <a:prstGeom prst="rect">
            <a:avLst/>
          </a:prstGeom>
          <a:noFill/>
        </p:spPr>
        <p:txBody>
          <a:bodyPr wrap="square">
            <a:spAutoFit/>
          </a:bodyPr>
          <a:lstStyle/>
          <a:p>
            <a:pPr algn="just" rtl="1"/>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 عدت إلى فراشي وأسلمت رأسي إلى يدي ، وأنشأت أفكر في أمر هذه الهرة، وأعجب لشأنها وأقول : ليت شعرى! هل تفهم هذه الهر</a:t>
            </a:r>
            <a:r>
              <a:rPr lang="ar-EG"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ة</a:t>
            </a:r>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 معنى الحرية؟ فهي تحزن لفقدانها,  وتفرح بلقياها. </a:t>
            </a:r>
            <a:endParaRPr lang="ar-EG"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endParaRPr>
          </a:p>
          <a:p>
            <a:pPr algn="just" rtl="1"/>
            <a:r>
              <a:rPr lang="ar-EG" sz="3200" b="1" dirty="0">
                <a:solidFill>
                  <a:srgbClr val="17365D"/>
                </a:solidFill>
                <a:latin typeface="Times New Roman" panose="02020603050405020304" pitchFamily="18" charset="0"/>
                <a:ea typeface="Times New Roman" panose="02020603050405020304" pitchFamily="18" charset="0"/>
                <a:cs typeface="Arial" panose="020B0604020202020204" pitchFamily="34" charset="0"/>
              </a:rPr>
              <a:t>     </a:t>
            </a:r>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أجل إنها تفهم معنى الحرة حق</a:t>
            </a:r>
            <a:r>
              <a:rPr lang="ar-EG"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 </a:t>
            </a:r>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الفهم، وما كان حزنها ورجاؤها وتمسحها وإلحاحها إلا سعيا وراء بلوغها الحرية »</a:t>
            </a:r>
          </a:p>
        </p:txBody>
      </p:sp>
      <p:pic>
        <p:nvPicPr>
          <p:cNvPr id="13" name="Picture 12" descr="A picture containing text, furniture, seat, baby bed&#10;&#10;Description automatically generated">
            <a:extLst>
              <a:ext uri="{FF2B5EF4-FFF2-40B4-BE49-F238E27FC236}">
                <a16:creationId xmlns:a16="http://schemas.microsoft.com/office/drawing/2014/main" id="{D696D8E8-0D48-83AE-DA16-CBD3ED6873A2}"/>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65443" y="1330349"/>
            <a:ext cx="4310448" cy="4831889"/>
          </a:xfrm>
          <a:prstGeom prst="rect">
            <a:avLst/>
          </a:prstGeom>
        </p:spPr>
      </p:pic>
      <p:sp>
        <p:nvSpPr>
          <p:cNvPr id="8" name="TextBox 7">
            <a:extLst>
              <a:ext uri="{FF2B5EF4-FFF2-40B4-BE49-F238E27FC236}">
                <a16:creationId xmlns:a16="http://schemas.microsoft.com/office/drawing/2014/main" id="{3C834EEB-9913-3928-FA7B-18F643C1AC3F}"/>
              </a:ext>
            </a:extLst>
          </p:cNvPr>
          <p:cNvSpPr txBox="1"/>
          <p:nvPr/>
        </p:nvSpPr>
        <p:spPr>
          <a:xfrm>
            <a:off x="6839092" y="1022949"/>
            <a:ext cx="4906771" cy="486287"/>
          </a:xfrm>
          <a:prstGeom prst="rect">
            <a:avLst/>
          </a:prstGeom>
          <a:noFill/>
        </p:spPr>
        <p:txBody>
          <a:bodyPr wrap="square">
            <a:spAutoFit/>
          </a:bodyPr>
          <a:lstStyle/>
          <a:p>
            <a:pPr algn="just" rtl="1">
              <a:lnSpc>
                <a:spcPct val="80000"/>
              </a:lnSpc>
            </a:pPr>
            <a:r>
              <a:rPr lang="ar-EG"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القطة تفهم معنى الحرية</a:t>
            </a:r>
            <a:endParaRPr lang="en-US"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9142978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الحرية</a:t>
            </a:r>
          </a:p>
        </p:txBody>
      </p:sp>
      <p:sp>
        <p:nvSpPr>
          <p:cNvPr id="10" name="TextBox 9">
            <a:extLst>
              <a:ext uri="{FF2B5EF4-FFF2-40B4-BE49-F238E27FC236}">
                <a16:creationId xmlns:a16="http://schemas.microsoft.com/office/drawing/2014/main" id="{6566DC39-F11C-42A8-A5DC-8C61DF82F2CC}"/>
              </a:ext>
            </a:extLst>
          </p:cNvPr>
          <p:cNvSpPr txBox="1"/>
          <p:nvPr/>
        </p:nvSpPr>
        <p:spPr>
          <a:xfrm>
            <a:off x="368579" y="4748485"/>
            <a:ext cx="11329935" cy="1569660"/>
          </a:xfrm>
          <a:prstGeom prst="rect">
            <a:avLst/>
          </a:prstGeom>
          <a:noFill/>
        </p:spPr>
        <p:txBody>
          <a:bodyPr wrap="square">
            <a:spAutoFit/>
          </a:bodyPr>
          <a:lstStyle/>
          <a:p>
            <a:pPr algn="just" rtl="1"/>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 فالحرية شمس يجب أن تشرق في كل نفس، فمن عاش محروما منها، عاش في ظلمة حالكة. الحرية هي الحياة، ولولاها لكانت حياة الإنسان أشبه شيء بحياة اللعب المتحركة في أيدي الأطفال». </a:t>
            </a:r>
            <a:endParaRPr lang="en-US"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pic>
        <p:nvPicPr>
          <p:cNvPr id="4" name="Picture 3" descr="A picture containing outdoor object, star, night sky&#10;&#10;Description automatically generated">
            <a:extLst>
              <a:ext uri="{FF2B5EF4-FFF2-40B4-BE49-F238E27FC236}">
                <a16:creationId xmlns:a16="http://schemas.microsoft.com/office/drawing/2014/main" id="{0B4225D7-96C4-EC7D-961C-1CB3E69C7AD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458985" y="1129754"/>
            <a:ext cx="4217243" cy="333303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2" name="Picture 11">
            <a:extLst>
              <a:ext uri="{FF2B5EF4-FFF2-40B4-BE49-F238E27FC236}">
                <a16:creationId xmlns:a16="http://schemas.microsoft.com/office/drawing/2014/main" id="{2A77231D-7578-F1F5-B7CE-541C3D00FE7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8579" y="1129754"/>
            <a:ext cx="3767992" cy="326549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a:extLst>
              <a:ext uri="{FF2B5EF4-FFF2-40B4-BE49-F238E27FC236}">
                <a16:creationId xmlns:a16="http://schemas.microsoft.com/office/drawing/2014/main" id="{50D6DB7E-D95C-B82D-836A-4753DBFE17E1}"/>
              </a:ext>
            </a:extLst>
          </p:cNvPr>
          <p:cNvSpPr txBox="1"/>
          <p:nvPr/>
        </p:nvSpPr>
        <p:spPr>
          <a:xfrm>
            <a:off x="8777828" y="2553130"/>
            <a:ext cx="3147193" cy="486287"/>
          </a:xfrm>
          <a:prstGeom prst="rect">
            <a:avLst/>
          </a:prstGeom>
          <a:noFill/>
        </p:spPr>
        <p:txBody>
          <a:bodyPr wrap="square">
            <a:spAutoFit/>
          </a:bodyPr>
          <a:lstStyle/>
          <a:p>
            <a:pPr algn="just" rtl="1">
              <a:lnSpc>
                <a:spcPct val="80000"/>
              </a:lnSpc>
            </a:pPr>
            <a:r>
              <a:rPr lang="ar-EG"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الحرية شمس وحياة</a:t>
            </a:r>
            <a:endParaRPr lang="en-US"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3353788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الحرية</a:t>
            </a:r>
          </a:p>
        </p:txBody>
      </p:sp>
      <p:sp>
        <p:nvSpPr>
          <p:cNvPr id="10" name="TextBox 9">
            <a:extLst>
              <a:ext uri="{FF2B5EF4-FFF2-40B4-BE49-F238E27FC236}">
                <a16:creationId xmlns:a16="http://schemas.microsoft.com/office/drawing/2014/main" id="{6566DC39-F11C-42A8-A5DC-8C61DF82F2CC}"/>
              </a:ext>
            </a:extLst>
          </p:cNvPr>
          <p:cNvSpPr txBox="1"/>
          <p:nvPr/>
        </p:nvSpPr>
        <p:spPr>
          <a:xfrm>
            <a:off x="7010400" y="2426687"/>
            <a:ext cx="5003990" cy="3046988"/>
          </a:xfrm>
          <a:prstGeom prst="rect">
            <a:avLst/>
          </a:prstGeom>
          <a:noFill/>
        </p:spPr>
        <p:txBody>
          <a:bodyPr wrap="square">
            <a:spAutoFit/>
          </a:bodyPr>
          <a:lstStyle/>
          <a:p>
            <a:pPr algn="just" rtl="1"/>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  إن الإنسان الذي يمد يديه لطلب الحرية ليس بمتسول ولا م</a:t>
            </a:r>
            <a:r>
              <a:rPr lang="ar-EG"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a:t>
            </a:r>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س</a:t>
            </a:r>
            <a:r>
              <a:rPr lang="ar-EG"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a:t>
            </a:r>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ت</a:t>
            </a:r>
            <a:r>
              <a:rPr lang="ar-EG"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a:t>
            </a:r>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ج</a:t>
            </a:r>
            <a:r>
              <a:rPr lang="ar-EG"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a:t>
            </a:r>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د</a:t>
            </a:r>
            <a:r>
              <a:rPr lang="ar-EG"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a:t>
            </a:r>
            <a:r>
              <a:rPr lang="ar-SA" sz="3200" b="1" dirty="0">
                <a:solidFill>
                  <a:srgbClr val="17365D"/>
                </a:solidFill>
                <a:effectLst/>
                <a:latin typeface="Times New Roman" panose="02020603050405020304" pitchFamily="18" charset="0"/>
                <a:ea typeface="Times New Roman" panose="02020603050405020304" pitchFamily="18" charset="0"/>
                <a:cs typeface="Arial" panose="020B0604020202020204" pitchFamily="34" charset="0"/>
              </a:rPr>
              <a:t>، وإنما هو يطلب حقا من حقوقه التي سلبته المطامع البشرية، فإن ظفر بها فلا منة  لمخلوق عليه، ولا يد لأحد عنده » </a:t>
            </a:r>
            <a:endParaRPr lang="en-US"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pic>
        <p:nvPicPr>
          <p:cNvPr id="5" name="Picture 4" descr="A person sitting in a chair&#10;&#10;Description automatically generated with low confidence">
            <a:extLst>
              <a:ext uri="{FF2B5EF4-FFF2-40B4-BE49-F238E27FC236}">
                <a16:creationId xmlns:a16="http://schemas.microsoft.com/office/drawing/2014/main" id="{37B3174A-C73F-85F1-FEBE-1241B7577DC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06400" y="1450511"/>
            <a:ext cx="5907314" cy="458527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a:extLst>
              <a:ext uri="{FF2B5EF4-FFF2-40B4-BE49-F238E27FC236}">
                <a16:creationId xmlns:a16="http://schemas.microsoft.com/office/drawing/2014/main" id="{50D6DB7E-D95C-B82D-836A-4753DBFE17E1}"/>
              </a:ext>
            </a:extLst>
          </p:cNvPr>
          <p:cNvSpPr txBox="1"/>
          <p:nvPr/>
        </p:nvSpPr>
        <p:spPr>
          <a:xfrm>
            <a:off x="7678751" y="1624459"/>
            <a:ext cx="4217243" cy="486287"/>
          </a:xfrm>
          <a:prstGeom prst="rect">
            <a:avLst/>
          </a:prstGeom>
          <a:noFill/>
        </p:spPr>
        <p:txBody>
          <a:bodyPr wrap="square">
            <a:spAutoFit/>
          </a:bodyPr>
          <a:lstStyle/>
          <a:p>
            <a:pPr algn="just" rtl="1">
              <a:lnSpc>
                <a:spcPct val="80000"/>
              </a:lnSpc>
            </a:pPr>
            <a:r>
              <a:rPr lang="ar-EG"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طلب الحرية حق للجميع</a:t>
            </a:r>
            <a:endParaRPr lang="en-US"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18237097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19CDC1-72E5-DBB9-3CCE-FDDA9D70A651}"/>
              </a:ext>
            </a:extLst>
          </p:cNvPr>
          <p:cNvSpPr txBox="1"/>
          <p:nvPr/>
        </p:nvSpPr>
        <p:spPr>
          <a:xfrm>
            <a:off x="2234649" y="1546040"/>
            <a:ext cx="7386430" cy="313932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66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سبحانك اللهم وبحمدك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66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أشهد ألا إله إلا أنت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66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أستغفرك وأتوب إليك</a:t>
            </a:r>
          </a:p>
        </p:txBody>
      </p:sp>
      <p:sp>
        <p:nvSpPr>
          <p:cNvPr id="4" name="Arrow: Pentagon 3">
            <a:hlinkClick r:id="" action="ppaction://hlinkshowjump?jump=nextslide"/>
            <a:extLst>
              <a:ext uri="{FF2B5EF4-FFF2-40B4-BE49-F238E27FC236}">
                <a16:creationId xmlns:a16="http://schemas.microsoft.com/office/drawing/2014/main" id="{CD1550BA-393D-8EDE-9FF2-6A1C35D555FA}"/>
              </a:ext>
            </a:extLst>
          </p:cNvPr>
          <p:cNvSpPr/>
          <p:nvPr/>
        </p:nvSpPr>
        <p:spPr>
          <a:xfrm>
            <a:off x="6096000" y="6460761"/>
            <a:ext cx="1024328" cy="372701"/>
          </a:xfrm>
          <a:prstGeom prst="homePlate">
            <a:avLst/>
          </a:prstGeom>
          <a:solidFill>
            <a:srgbClr val="CEE6C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18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التدريبات</a:t>
            </a:r>
          </a:p>
        </p:txBody>
      </p:sp>
    </p:spTree>
    <p:extLst>
      <p:ext uri="{BB962C8B-B14F-4D97-AF65-F5344CB8AC3E}">
        <p14:creationId xmlns:p14="http://schemas.microsoft.com/office/powerpoint/2010/main" val="728419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advClick="0">
        <p15:prstTrans prst="origami"/>
      </p:transition>
    </mc:Choice>
    <mc:Fallback xmlns="">
      <p:transition spd="slow" advClick="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curtain, furniture, floor, red&#10;&#10;Description automatically generated">
            <a:extLst>
              <a:ext uri="{FF2B5EF4-FFF2-40B4-BE49-F238E27FC236}">
                <a16:creationId xmlns:a16="http://schemas.microsoft.com/office/drawing/2014/main" id="{91258D8C-99E3-A2FD-8AA8-FED5F45F8B23}"/>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38267"/>
          </a:xfrm>
          <a:prstGeom prst="rect">
            <a:avLst/>
          </a:prstGeom>
        </p:spPr>
      </p:pic>
      <p:sp>
        <p:nvSpPr>
          <p:cNvPr id="6" name="Rectangle: Rounded Corners 5">
            <a:hlinkClick r:id="" action="ppaction://hlinkshowjump?jump=nextslide"/>
            <a:extLst>
              <a:ext uri="{FF2B5EF4-FFF2-40B4-BE49-F238E27FC236}">
                <a16:creationId xmlns:a16="http://schemas.microsoft.com/office/drawing/2014/main" id="{66DD98BA-DA6F-6D78-01D2-1FF0AE42750C}"/>
              </a:ext>
            </a:extLst>
          </p:cNvPr>
          <p:cNvSpPr/>
          <p:nvPr/>
        </p:nvSpPr>
        <p:spPr>
          <a:xfrm>
            <a:off x="4512040" y="4816627"/>
            <a:ext cx="2698229" cy="749508"/>
          </a:xfrm>
          <a:prstGeom prst="roundRect">
            <a:avLst/>
          </a:prstGeom>
          <a:solidFill>
            <a:srgbClr val="23551F"/>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ابدأ باسم الله</a:t>
            </a:r>
          </a:p>
        </p:txBody>
      </p:sp>
      <p:sp>
        <p:nvSpPr>
          <p:cNvPr id="7" name="TextBox 6">
            <a:extLst>
              <a:ext uri="{FF2B5EF4-FFF2-40B4-BE49-F238E27FC236}">
                <a16:creationId xmlns:a16="http://schemas.microsoft.com/office/drawing/2014/main" id="{07FA9218-65E7-D90F-6A9D-7B4A78B22C89}"/>
              </a:ext>
            </a:extLst>
          </p:cNvPr>
          <p:cNvSpPr txBox="1"/>
          <p:nvPr/>
        </p:nvSpPr>
        <p:spPr>
          <a:xfrm>
            <a:off x="3268111" y="1664312"/>
            <a:ext cx="5186086" cy="1446550"/>
          </a:xfrm>
          <a:prstGeom prst="rect">
            <a:avLst/>
          </a:prstGeom>
          <a:noFill/>
          <a:ln>
            <a:noFill/>
          </a:ln>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8800" b="1" i="0" u="none" strike="noStrike" kern="1200" cap="none" spc="0" normalizeH="0" baseline="0" noProof="0" dirty="0">
                <a:ln>
                  <a:noFill/>
                </a:ln>
                <a:solidFill>
                  <a:prstClr val="white"/>
                </a:solidFill>
                <a:effectLst/>
                <a:uLnTx/>
                <a:uFillTx/>
                <a:latin typeface="AlHor" panose="02060603050605020204" pitchFamily="18" charset="-78"/>
                <a:ea typeface="Times New Roman" panose="02020603050405020304" pitchFamily="18" charset="0"/>
                <a:cs typeface="AlHor" panose="02060603050605020204" pitchFamily="18" charset="-78"/>
              </a:rPr>
              <a:t>الحرية</a:t>
            </a:r>
          </a:p>
        </p:txBody>
      </p:sp>
      <p:grpSp>
        <p:nvGrpSpPr>
          <p:cNvPr id="4" name="Group 3">
            <a:extLst>
              <a:ext uri="{FF2B5EF4-FFF2-40B4-BE49-F238E27FC236}">
                <a16:creationId xmlns:a16="http://schemas.microsoft.com/office/drawing/2014/main" id="{1CE442BC-03A3-520A-1E4F-7C5935B38A21}"/>
              </a:ext>
            </a:extLst>
          </p:cNvPr>
          <p:cNvGrpSpPr/>
          <p:nvPr/>
        </p:nvGrpSpPr>
        <p:grpSpPr>
          <a:xfrm>
            <a:off x="4292721" y="2811531"/>
            <a:ext cx="2804357" cy="1682615"/>
            <a:chOff x="3763615" y="2836274"/>
            <a:chExt cx="2804357" cy="1682615"/>
          </a:xfrm>
        </p:grpSpPr>
        <p:sp>
          <p:nvSpPr>
            <p:cNvPr id="2" name="Rectangle: Rounded Corners 1">
              <a:extLst>
                <a:ext uri="{FF2B5EF4-FFF2-40B4-BE49-F238E27FC236}">
                  <a16:creationId xmlns:a16="http://schemas.microsoft.com/office/drawing/2014/main" id="{CEDD3921-9AE2-9B86-CF4B-28A3EAB02411}"/>
                </a:ext>
              </a:extLst>
            </p:cNvPr>
            <p:cNvSpPr/>
            <p:nvPr/>
          </p:nvSpPr>
          <p:spPr>
            <a:xfrm>
              <a:off x="4686300" y="3296845"/>
              <a:ext cx="971550" cy="49410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a:ln>
                  <a:noFill/>
                </a:ln>
                <a:solidFill>
                  <a:prstClr val="white"/>
                </a:solidFill>
                <a:effectLst/>
                <a:uLnTx/>
                <a:uFillTx/>
                <a:latin typeface="Calibri" panose="020F0502020204030204"/>
                <a:ea typeface="+mn-ea"/>
                <a:cs typeface="Arial" panose="020B0604020202020204" pitchFamily="34" charset="0"/>
              </a:endParaRPr>
            </a:p>
          </p:txBody>
        </p:sp>
        <p:pic>
          <p:nvPicPr>
            <p:cNvPr id="8" name="Picture 7" descr="A picture containing text, clipart&#10;&#10;Description automatically generated">
              <a:extLst>
                <a:ext uri="{FF2B5EF4-FFF2-40B4-BE49-F238E27FC236}">
                  <a16:creationId xmlns:a16="http://schemas.microsoft.com/office/drawing/2014/main" id="{DC020B0F-DD7B-6D81-D6B7-19BC6AA30D2D}"/>
                </a:ext>
              </a:extLst>
            </p:cNvPr>
            <p:cNvPicPr>
              <a:picLocks noChangeAspect="1"/>
            </p:cNvPicPr>
            <p:nvPr/>
          </p:nvPicPr>
          <p:blipFill>
            <a:blip r:embed="rId3" cstate="email">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a:ext>
              </a:extLst>
            </a:blip>
            <a:stretch>
              <a:fillRect/>
            </a:stretch>
          </p:blipFill>
          <p:spPr>
            <a:xfrm>
              <a:off x="3763615" y="2836274"/>
              <a:ext cx="2804357" cy="1682615"/>
            </a:xfrm>
            <a:prstGeom prst="rect">
              <a:avLst/>
            </a:prstGeom>
          </p:spPr>
        </p:pic>
      </p:grpSp>
    </p:spTree>
    <p:extLst>
      <p:ext uri="{BB962C8B-B14F-4D97-AF65-F5344CB8AC3E}">
        <p14:creationId xmlns:p14="http://schemas.microsoft.com/office/powerpoint/2010/main" val="414563975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3000" fill="hold"/>
                                        <p:tgtEl>
                                          <p:spTgt spid="6"/>
                                        </p:tgtEl>
                                        <p:attrNameLst>
                                          <p:attrName>ppt_x</p:attrName>
                                        </p:attrNameLst>
                                      </p:cBhvr>
                                      <p:tavLst>
                                        <p:tav tm="0">
                                          <p:val>
                                            <p:strVal val="0-#ppt_w/2"/>
                                          </p:val>
                                        </p:tav>
                                        <p:tav tm="100000">
                                          <p:val>
                                            <p:strVal val="#ppt_x"/>
                                          </p:val>
                                        </p:tav>
                                      </p:tavLst>
                                    </p:anim>
                                    <p:anim calcmode="lin" valueType="num">
                                      <p:cBhvr additive="base">
                                        <p:cTn id="8" dur="3000" fill="hold"/>
                                        <p:tgtEl>
                                          <p:spTgt spid="6"/>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3000" fill="hold"/>
                                        <p:tgtEl>
                                          <p:spTgt spid="7"/>
                                        </p:tgtEl>
                                        <p:attrNameLst>
                                          <p:attrName>ppt_x</p:attrName>
                                        </p:attrNameLst>
                                      </p:cBhvr>
                                      <p:tavLst>
                                        <p:tav tm="0">
                                          <p:val>
                                            <p:strVal val="1+#ppt_w/2"/>
                                          </p:val>
                                        </p:tav>
                                        <p:tav tm="100000">
                                          <p:val>
                                            <p:strVal val="#ppt_x"/>
                                          </p:val>
                                        </p:tav>
                                      </p:tavLst>
                                    </p:anim>
                                    <p:anim calcmode="lin" valueType="num">
                                      <p:cBhvr additive="base">
                                        <p:cTn id="12" dur="3000" fill="hold"/>
                                        <p:tgtEl>
                                          <p:spTgt spid="7"/>
                                        </p:tgtEl>
                                        <p:attrNameLst>
                                          <p:attrName>ppt_y</p:attrName>
                                        </p:attrNameLst>
                                      </p:cBhvr>
                                      <p:tavLst>
                                        <p:tav tm="0">
                                          <p:val>
                                            <p:strVal val="#ppt_y"/>
                                          </p:val>
                                        </p:tav>
                                        <p:tav tm="100000">
                                          <p:val>
                                            <p:strVal val="#ppt_y"/>
                                          </p:val>
                                        </p:tav>
                                      </p:tavLst>
                                    </p:anim>
                                  </p:childTnLst>
                                </p:cTn>
                              </p:par>
                              <p:par>
                                <p:cTn id="13" presetID="53" presetClass="entr" presetSubtype="16"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3000" fill="hold"/>
                                        <p:tgtEl>
                                          <p:spTgt spid="4"/>
                                        </p:tgtEl>
                                        <p:attrNameLst>
                                          <p:attrName>ppt_w</p:attrName>
                                        </p:attrNameLst>
                                      </p:cBhvr>
                                      <p:tavLst>
                                        <p:tav tm="0">
                                          <p:val>
                                            <p:fltVal val="0"/>
                                          </p:val>
                                        </p:tav>
                                        <p:tav tm="100000">
                                          <p:val>
                                            <p:strVal val="#ppt_w"/>
                                          </p:val>
                                        </p:tav>
                                      </p:tavLst>
                                    </p:anim>
                                    <p:anim calcmode="lin" valueType="num">
                                      <p:cBhvr>
                                        <p:cTn id="16" dur="3000" fill="hold"/>
                                        <p:tgtEl>
                                          <p:spTgt spid="4"/>
                                        </p:tgtEl>
                                        <p:attrNameLst>
                                          <p:attrName>ppt_h</p:attrName>
                                        </p:attrNameLst>
                                      </p:cBhvr>
                                      <p:tavLst>
                                        <p:tav tm="0">
                                          <p:val>
                                            <p:fltVal val="0"/>
                                          </p:val>
                                        </p:tav>
                                        <p:tav tm="100000">
                                          <p:val>
                                            <p:strVal val="#ppt_h"/>
                                          </p:val>
                                        </p:tav>
                                      </p:tavLst>
                                    </p:anim>
                                    <p:animEffect transition="in" filter="fade">
                                      <p:cBhvr>
                                        <p:cTn id="1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bbon: Curved and Tilted Down 1">
            <a:extLst>
              <a:ext uri="{FF2B5EF4-FFF2-40B4-BE49-F238E27FC236}">
                <a16:creationId xmlns:a16="http://schemas.microsoft.com/office/drawing/2014/main" id="{C469DF78-5455-970F-780C-374736E4CA38}"/>
              </a:ext>
            </a:extLst>
          </p:cNvPr>
          <p:cNvSpPr/>
          <p:nvPr/>
        </p:nvSpPr>
        <p:spPr>
          <a:xfrm>
            <a:off x="3587261" y="0"/>
            <a:ext cx="4459459" cy="844062"/>
          </a:xfrm>
          <a:prstGeom prst="ellipseRibbon">
            <a:avLst>
              <a:gd name="adj1" fmla="val 26667"/>
              <a:gd name="adj2" fmla="val 64511"/>
              <a:gd name="adj3" fmla="val 12500"/>
            </a:avLst>
          </a:prstGeom>
          <a:effectLst>
            <a:outerShdw blurRad="50800" dist="38100" dir="8100000" algn="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EG" sz="3200" b="1" dirty="0"/>
              <a:t>الحرية</a:t>
            </a:r>
          </a:p>
        </p:txBody>
      </p:sp>
      <p:pic>
        <p:nvPicPr>
          <p:cNvPr id="6" name="صورة 8">
            <a:extLst>
              <a:ext uri="{FF2B5EF4-FFF2-40B4-BE49-F238E27FC236}">
                <a16:creationId xmlns:a16="http://schemas.microsoft.com/office/drawing/2014/main" id="{98A13B60-4438-60D2-6913-27024D8A83C7}"/>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9896" b="89931" l="2463" r="95074">
                        <a14:foregroundMark x1="2463" y1="41840" x2="8621" y2="53125"/>
                        <a14:foregroundMark x1="91502" y1="51389" x2="95197" y2="50521"/>
                        <a14:foregroundMark x1="24015" y1="41840" x2="26478" y2="35938"/>
                      </a14:backgroundRemoval>
                    </a14:imgEffect>
                  </a14:imgLayer>
                </a14:imgProps>
              </a:ext>
              <a:ext uri="{28A0092B-C50C-407E-A947-70E740481C1C}">
                <a14:useLocalDpi xmlns:a14="http://schemas.microsoft.com/office/drawing/2010/main"/>
              </a:ext>
            </a:extLst>
          </a:blip>
          <a:srcRect/>
          <a:stretch/>
        </p:blipFill>
        <p:spPr>
          <a:xfrm>
            <a:off x="2296723" y="-173637"/>
            <a:ext cx="1305924" cy="952830"/>
          </a:xfrm>
          <a:prstGeom prst="rect">
            <a:avLst/>
          </a:prstGeom>
        </p:spPr>
      </p:pic>
      <p:pic>
        <p:nvPicPr>
          <p:cNvPr id="7" name="صورة 15">
            <a:extLst>
              <a:ext uri="{FF2B5EF4-FFF2-40B4-BE49-F238E27FC236}">
                <a16:creationId xmlns:a16="http://schemas.microsoft.com/office/drawing/2014/main" id="{7D68BAA9-37EF-D5E0-BD81-A49F17E1A58C}"/>
              </a:ext>
            </a:extLst>
          </p:cNvPr>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8807" b="93211" l="6067" r="99413">
                        <a14:foregroundMark x1="91781" y1="28073" x2="92955" y2="38716"/>
                        <a14:foregroundMark x1="94912" y1="54495" x2="94912" y2="64954"/>
                        <a14:foregroundMark x1="17613" y1="93945" x2="8023" y2="82569"/>
                        <a14:foregroundMark x1="6849" y1="32477" x2="6849" y2="23670"/>
                        <a14:foregroundMark x1="95499" y1="35963" x2="96282" y2="29908"/>
                        <a14:foregroundMark x1="22701" y1="9725" x2="26419" y2="8807"/>
                        <a14:foregroundMark x1="96869" y1="56147" x2="96869" y2="63303"/>
                        <a14:foregroundMark x1="97456" y1="35963" x2="99413" y2="32477"/>
                        <a14:foregroundMark x1="96282" y1="64037" x2="98043" y2="61468"/>
                      </a14:backgroundRemoval>
                    </a14:imgEffect>
                  </a14:imgLayer>
                </a14:imgProps>
              </a:ext>
              <a:ext uri="{28A0092B-C50C-407E-A947-70E740481C1C}">
                <a14:useLocalDpi xmlns:a14="http://schemas.microsoft.com/office/drawing/2010/main"/>
              </a:ext>
            </a:extLst>
          </a:blip>
          <a:srcRect/>
          <a:stretch/>
        </p:blipFill>
        <p:spPr>
          <a:xfrm>
            <a:off x="8217478" y="-85172"/>
            <a:ext cx="1119780" cy="830693"/>
          </a:xfrm>
          <a:prstGeom prst="rect">
            <a:avLst/>
          </a:prstGeom>
        </p:spPr>
      </p:pic>
      <p:sp>
        <p:nvSpPr>
          <p:cNvPr id="9" name="TextBox 8">
            <a:extLst>
              <a:ext uri="{FF2B5EF4-FFF2-40B4-BE49-F238E27FC236}">
                <a16:creationId xmlns:a16="http://schemas.microsoft.com/office/drawing/2014/main" id="{BE48DD0F-ED56-5E2B-5F2A-9FC701810740}"/>
              </a:ext>
            </a:extLst>
          </p:cNvPr>
          <p:cNvSpPr txBox="1"/>
          <p:nvPr/>
        </p:nvSpPr>
        <p:spPr>
          <a:xfrm>
            <a:off x="2165" y="847348"/>
            <a:ext cx="12192000" cy="4832092"/>
          </a:xfrm>
          <a:prstGeom prst="rect">
            <a:avLst/>
          </a:prstGeom>
          <a:noFill/>
        </p:spPr>
        <p:txBody>
          <a:bodyPr wrap="square">
            <a:spAutoFit/>
          </a:bodyPr>
          <a:lstStyle/>
          <a:p>
            <a:pPr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س1 :  علام استيقظ الكاتب ؟</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endParaRPr lang="ar-EG"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a:p>
            <a:pPr algn="r" rtl="1"/>
            <a:endParaRPr lang="ar-EG" sz="2800" b="1" dirty="0">
              <a:solidFill>
                <a:srgbClr val="C00000"/>
              </a:solidFill>
              <a:latin typeface="Times New Roman" panose="02020603050405020304" pitchFamily="18" charset="0"/>
              <a:ea typeface="Times New Roman" panose="02020603050405020304" pitchFamily="18" charset="0"/>
              <a:cs typeface="Arial" panose="020B0604020202020204" pitchFamily="34" charset="0"/>
            </a:endParaRPr>
          </a:p>
          <a:p>
            <a:pPr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س2 :  ماذا قدم الكاتب للقطة ؟ وماذا كان موقفها ؟</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endParaRPr lang="ar-EG"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a:p>
            <a:pPr algn="r" rtl="1"/>
            <a:endParaRPr lang="ar-EG" sz="2800" b="1" dirty="0">
              <a:solidFill>
                <a:srgbClr val="C00000"/>
              </a:solidFill>
              <a:latin typeface="Times New Roman" panose="02020603050405020304" pitchFamily="18" charset="0"/>
              <a:ea typeface="Times New Roman" panose="02020603050405020304" pitchFamily="18" charset="0"/>
              <a:cs typeface="Arial" panose="020B0604020202020204" pitchFamily="34" charset="0"/>
            </a:endParaRPr>
          </a:p>
          <a:p>
            <a:pPr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س3:  لماذا كانت نظرات القطة للكاتب أليمة وحزينة؟</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endParaRPr lang="ar-EG"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a:p>
            <a:pPr algn="r" rtl="1"/>
            <a:endParaRPr lang="ar-EG" sz="2800" b="1" dirty="0">
              <a:solidFill>
                <a:srgbClr val="C00000"/>
              </a:solidFill>
              <a:latin typeface="Times New Roman" panose="02020603050405020304" pitchFamily="18" charset="0"/>
              <a:ea typeface="Times New Roman" panose="02020603050405020304" pitchFamily="18" charset="0"/>
              <a:cs typeface="Arial" panose="020B0604020202020204" pitchFamily="34" charset="0"/>
            </a:endParaRPr>
          </a:p>
          <a:p>
            <a:pPr algn="r" rtl="1"/>
            <a:r>
              <a:rPr lang="ar-SA"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س4 :  لماذا تمنى الكاتب أن لو كان سليمان (عليه السلام) ؟</a:t>
            </a:r>
            <a:endParaRPr lang="en-US" sz="2800" b="1" dirty="0">
              <a:solidFill>
                <a:srgbClr val="C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r" rtl="1"/>
            <a:endParaRPr lang="ar-EG"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endParaRPr>
          </a:p>
        </p:txBody>
      </p:sp>
      <p:sp>
        <p:nvSpPr>
          <p:cNvPr id="11" name="TextBox 10">
            <a:extLst>
              <a:ext uri="{FF2B5EF4-FFF2-40B4-BE49-F238E27FC236}">
                <a16:creationId xmlns:a16="http://schemas.microsoft.com/office/drawing/2014/main" id="{D5F9B52A-6854-5752-44B6-5DF8C6A8B6DE}"/>
              </a:ext>
            </a:extLst>
          </p:cNvPr>
          <p:cNvSpPr txBox="1"/>
          <p:nvPr/>
        </p:nvSpPr>
        <p:spPr>
          <a:xfrm>
            <a:off x="3131128" y="1500383"/>
            <a:ext cx="8513184" cy="437043"/>
          </a:xfrm>
          <a:prstGeom prst="rect">
            <a:avLst/>
          </a:prstGeom>
          <a:noFill/>
        </p:spPr>
        <p:txBody>
          <a:bodyPr wrap="square">
            <a:spAutoFit/>
          </a:bodyPr>
          <a:lstStyle/>
          <a:p>
            <a:pPr algn="r" rtl="1">
              <a:lnSpc>
                <a:spcPct val="80000"/>
              </a:lnSpc>
            </a:pPr>
            <a:r>
              <a:rPr lang="ar-SA" sz="2800" b="1" dirty="0">
                <a:solidFill>
                  <a:srgbClr val="7030A0"/>
                </a:solidFill>
                <a:effectLst/>
                <a:latin typeface="Times New Roman" panose="02020603050405020304" pitchFamily="18" charset="0"/>
                <a:ea typeface="Calibri" panose="020F0502020204030204" pitchFamily="34" charset="0"/>
                <a:cs typeface="Arial" panose="020B0604020202020204" pitchFamily="34" charset="0"/>
              </a:rPr>
              <a:t>استيقظ الكاتب على صوت هرة (قطة ) تصيح بجانبه، وتتمسح به .</a:t>
            </a:r>
            <a:endParaRPr lang="en-US" sz="2800" b="1"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2" name="TextBox 11">
            <a:extLst>
              <a:ext uri="{FF2B5EF4-FFF2-40B4-BE49-F238E27FC236}">
                <a16:creationId xmlns:a16="http://schemas.microsoft.com/office/drawing/2014/main" id="{B1B14F1C-E49A-F6E4-71D0-B62F3499E113}"/>
              </a:ext>
            </a:extLst>
          </p:cNvPr>
          <p:cNvSpPr txBox="1"/>
          <p:nvPr/>
        </p:nvSpPr>
        <p:spPr>
          <a:xfrm>
            <a:off x="3131128" y="2743396"/>
            <a:ext cx="8513184" cy="437043"/>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 *قدم لها طعاما وشرابا .      *لم تهتم بهما .</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3" name="TextBox 12">
            <a:extLst>
              <a:ext uri="{FF2B5EF4-FFF2-40B4-BE49-F238E27FC236}">
                <a16:creationId xmlns:a16="http://schemas.microsoft.com/office/drawing/2014/main" id="{C695A39E-7770-898F-E315-B0BB94D2FEA2}"/>
              </a:ext>
            </a:extLst>
          </p:cNvPr>
          <p:cNvSpPr txBox="1"/>
          <p:nvPr/>
        </p:nvSpPr>
        <p:spPr>
          <a:xfrm>
            <a:off x="3131128" y="4114996"/>
            <a:ext cx="8513184" cy="437043"/>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لأنها كانت تريد الخروج من الغرفة، والكاتب لم يفهم غرضها.</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5" name="TextBox 14">
            <a:extLst>
              <a:ext uri="{FF2B5EF4-FFF2-40B4-BE49-F238E27FC236}">
                <a16:creationId xmlns:a16="http://schemas.microsoft.com/office/drawing/2014/main" id="{30A510BC-A964-2B3A-102D-A5BEA910728D}"/>
              </a:ext>
            </a:extLst>
          </p:cNvPr>
          <p:cNvSpPr txBox="1"/>
          <p:nvPr/>
        </p:nvSpPr>
        <p:spPr>
          <a:xfrm>
            <a:off x="3131128" y="5357617"/>
            <a:ext cx="8513184" cy="437043"/>
          </a:xfrm>
          <a:prstGeom prst="rect">
            <a:avLst/>
          </a:prstGeom>
          <a:noFill/>
        </p:spPr>
        <p:txBody>
          <a:bodyPr wrap="square">
            <a:spAutoFit/>
          </a:bodyPr>
          <a:lstStyle/>
          <a:p>
            <a:pPr algn="r" rtl="1">
              <a:lnSpc>
                <a:spcPct val="80000"/>
              </a:lnSpc>
            </a:pPr>
            <a:r>
              <a:rPr lang="ar-SA" sz="2800" b="1" dirty="0">
                <a:solidFill>
                  <a:srgbClr val="7030A0"/>
                </a:solidFill>
                <a:latin typeface="Times New Roman" panose="02020603050405020304" pitchFamily="18" charset="0"/>
                <a:ea typeface="Calibri" panose="020F0502020204030204" pitchFamily="34" charset="0"/>
              </a:rPr>
              <a:t>حتى يفهم لغة الحيوان، فيعرف غرض القطة، ويزيل همها .</a:t>
            </a:r>
            <a:endParaRPr lang="en-US" sz="2800" b="1" dirty="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19576337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Click="0">
        <p15:prstTrans prst="curtains"/>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500" fill="hold"/>
                                        <p:tgtEl>
                                          <p:spTgt spid="13"/>
                                        </p:tgtEl>
                                        <p:attrNameLst>
                                          <p:attrName>ppt_w</p:attrName>
                                        </p:attrNameLst>
                                      </p:cBhvr>
                                      <p:tavLst>
                                        <p:tav tm="0">
                                          <p:val>
                                            <p:fltVal val="0"/>
                                          </p:val>
                                        </p:tav>
                                        <p:tav tm="100000">
                                          <p:val>
                                            <p:strVal val="#ppt_w"/>
                                          </p:val>
                                        </p:tav>
                                      </p:tavLst>
                                    </p:anim>
                                    <p:anim calcmode="lin" valueType="num">
                                      <p:cBhvr>
                                        <p:cTn id="22" dur="500" fill="hold"/>
                                        <p:tgtEl>
                                          <p:spTgt spid="13"/>
                                        </p:tgtEl>
                                        <p:attrNameLst>
                                          <p:attrName>ppt_h</p:attrName>
                                        </p:attrNameLst>
                                      </p:cBhvr>
                                      <p:tavLst>
                                        <p:tav tm="0">
                                          <p:val>
                                            <p:fltVal val="0"/>
                                          </p:val>
                                        </p:tav>
                                        <p:tav tm="100000">
                                          <p:val>
                                            <p:strVal val="#ppt_h"/>
                                          </p:val>
                                        </p:tav>
                                      </p:tavLst>
                                    </p:anim>
                                    <p:animEffect transition="in" filter="fade">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p:cTn id="28" dur="500" fill="hold"/>
                                        <p:tgtEl>
                                          <p:spTgt spid="15"/>
                                        </p:tgtEl>
                                        <p:attrNameLst>
                                          <p:attrName>ppt_w</p:attrName>
                                        </p:attrNameLst>
                                      </p:cBhvr>
                                      <p:tavLst>
                                        <p:tav tm="0">
                                          <p:val>
                                            <p:fltVal val="0"/>
                                          </p:val>
                                        </p:tav>
                                        <p:tav tm="100000">
                                          <p:val>
                                            <p:strVal val="#ppt_w"/>
                                          </p:val>
                                        </p:tav>
                                      </p:tavLst>
                                    </p:anim>
                                    <p:anim calcmode="lin" valueType="num">
                                      <p:cBhvr>
                                        <p:cTn id="29" dur="500" fill="hold"/>
                                        <p:tgtEl>
                                          <p:spTgt spid="15"/>
                                        </p:tgtEl>
                                        <p:attrNameLst>
                                          <p:attrName>ppt_h</p:attrName>
                                        </p:attrNameLst>
                                      </p:cBhvr>
                                      <p:tavLst>
                                        <p:tav tm="0">
                                          <p:val>
                                            <p:fltVal val="0"/>
                                          </p:val>
                                        </p:tav>
                                        <p:tav tm="100000">
                                          <p:val>
                                            <p:strVal val="#ppt_h"/>
                                          </p:val>
                                        </p:tav>
                                      </p:tavLst>
                                    </p:anim>
                                    <p:animEffect transition="in" filter="fade">
                                      <p:cBhvr>
                                        <p:cTn id="3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1767</Words>
  <Application>Microsoft Office PowerPoint</Application>
  <PresentationFormat>Widescreen</PresentationFormat>
  <Paragraphs>189</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AlHor</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Enas Mahmoud Metwaly</dc:creator>
  <cp:lastModifiedBy>Enas Mahmoud Metwaly</cp:lastModifiedBy>
  <cp:revision>1</cp:revision>
  <dcterms:created xsi:type="dcterms:W3CDTF">2023-09-07T10:22:34Z</dcterms:created>
  <dcterms:modified xsi:type="dcterms:W3CDTF">2023-09-07T10:31:41Z</dcterms:modified>
</cp:coreProperties>
</file>